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6"/>
  </p:notesMasterIdLst>
  <p:handoutMasterIdLst>
    <p:handoutMasterId r:id="rId27"/>
  </p:handoutMasterIdLst>
  <p:sldIdLst>
    <p:sldId id="267" r:id="rId2"/>
    <p:sldId id="268" r:id="rId3"/>
    <p:sldId id="257" r:id="rId4"/>
    <p:sldId id="265" r:id="rId5"/>
    <p:sldId id="295" r:id="rId6"/>
    <p:sldId id="258" r:id="rId7"/>
    <p:sldId id="260" r:id="rId8"/>
    <p:sldId id="259" r:id="rId9"/>
    <p:sldId id="261" r:id="rId10"/>
    <p:sldId id="282" r:id="rId11"/>
    <p:sldId id="262" r:id="rId12"/>
    <p:sldId id="285" r:id="rId13"/>
    <p:sldId id="286" r:id="rId14"/>
    <p:sldId id="287" r:id="rId15"/>
    <p:sldId id="288" r:id="rId16"/>
    <p:sldId id="289" r:id="rId17"/>
    <p:sldId id="290" r:id="rId18"/>
    <p:sldId id="291" r:id="rId19"/>
    <p:sldId id="292" r:id="rId20"/>
    <p:sldId id="293" r:id="rId21"/>
    <p:sldId id="294" r:id="rId22"/>
    <p:sldId id="280" r:id="rId23"/>
    <p:sldId id="281" r:id="rId24"/>
    <p:sldId id="283" r:id="rId25"/>
  </p:sldIdLst>
  <p:sldSz cx="9144000" cy="6858000" type="screen4x3"/>
  <p:notesSz cx="6794500" cy="99314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43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18" autoAdjust="0"/>
  </p:normalViewPr>
  <p:slideViewPr>
    <p:cSldViewPr>
      <p:cViewPr>
        <p:scale>
          <a:sx n="80" d="100"/>
          <a:sy n="80" d="100"/>
        </p:scale>
        <p:origin x="-108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image" Target="../media/image3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sz="quarter" idx="1"/>
          </p:nvPr>
        </p:nvSpPr>
        <p:spPr>
          <a:xfrm>
            <a:off x="3848645" y="0"/>
            <a:ext cx="2944283" cy="496570"/>
          </a:xfrm>
          <a:prstGeom prst="rect">
            <a:avLst/>
          </a:prstGeom>
        </p:spPr>
        <p:txBody>
          <a:bodyPr vert="horz" lIns="91440" tIns="45720" rIns="91440" bIns="45720" rtlCol="0"/>
          <a:lstStyle>
            <a:lvl1pPr algn="r">
              <a:defRPr sz="1200"/>
            </a:lvl1pPr>
          </a:lstStyle>
          <a:p>
            <a:fld id="{9F19A3E7-C8E4-481A-AD2F-45811003E787}" type="datetimeFigureOut">
              <a:rPr lang="nl-NL" smtClean="0"/>
              <a:pPr/>
              <a:t>30-9-2010</a:t>
            </a:fld>
            <a:endParaRPr lang="nl-NL"/>
          </a:p>
        </p:txBody>
      </p:sp>
      <p:sp>
        <p:nvSpPr>
          <p:cNvPr id="4" name="Footer Placeholder 3"/>
          <p:cNvSpPr>
            <a:spLocks noGrp="1"/>
          </p:cNvSpPr>
          <p:nvPr>
            <p:ph type="ftr" sz="quarter" idx="2"/>
          </p:nvPr>
        </p:nvSpPr>
        <p:spPr>
          <a:xfrm>
            <a:off x="0" y="9433106"/>
            <a:ext cx="2944283" cy="496570"/>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p:cNvSpPr>
            <a:spLocks noGrp="1"/>
          </p:cNvSpPr>
          <p:nvPr>
            <p:ph type="sldNum" sz="quarter" idx="3"/>
          </p:nvPr>
        </p:nvSpPr>
        <p:spPr>
          <a:xfrm>
            <a:off x="3848645" y="9433106"/>
            <a:ext cx="2944283" cy="496570"/>
          </a:xfrm>
          <a:prstGeom prst="rect">
            <a:avLst/>
          </a:prstGeom>
        </p:spPr>
        <p:txBody>
          <a:bodyPr vert="horz" lIns="91440" tIns="45720" rIns="91440" bIns="45720" rtlCol="0" anchor="b"/>
          <a:lstStyle>
            <a:lvl1pPr algn="r">
              <a:defRPr sz="1200"/>
            </a:lvl1pPr>
          </a:lstStyle>
          <a:p>
            <a:fld id="{B8D26741-5F31-49B1-B6BF-957BE155D918}" type="slidenum">
              <a:rPr lang="nl-NL" smtClean="0"/>
              <a:pPr/>
              <a:t>‹nr.›</a:t>
            </a:fld>
            <a:endParaRPr 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90E330B4-A6D4-4B08-9557-A5DB3E8279E1}" type="datetimeFigureOut">
              <a:rPr lang="nl-NL" smtClean="0"/>
              <a:pPr/>
              <a:t>30-9-2010</a:t>
            </a:fld>
            <a:endParaRPr lang="nl-NL"/>
          </a:p>
        </p:txBody>
      </p:sp>
      <p:sp>
        <p:nvSpPr>
          <p:cNvPr id="4" name="Tijdelijke aanduiding voor dia-afbeelding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17415"/>
            <a:ext cx="5435600" cy="446913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B917AC04-75DB-4779-8278-0B3598995CE7}"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B917AC04-75DB-4779-8278-0B3598995CE7}" type="slidenum">
              <a:rPr lang="nl-NL" smtClean="0"/>
              <a:pPr/>
              <a:t>2</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3F93A071-0742-4372-B72F-DA1C7B025331}" type="datetimeFigureOut">
              <a:rPr lang="nl-NL" smtClean="0"/>
              <a:pPr/>
              <a:t>30-9-2010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F93A071-0742-4372-B72F-DA1C7B025331}" type="datetimeFigureOut">
              <a:rPr lang="nl-NL" smtClean="0"/>
              <a:pPr/>
              <a:t>30-9-2010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F93A071-0742-4372-B72F-DA1C7B025331}" type="datetimeFigureOut">
              <a:rPr lang="nl-NL" smtClean="0"/>
              <a:pPr/>
              <a:t>30-9-2010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F93A071-0742-4372-B72F-DA1C7B025331}" type="datetimeFigureOut">
              <a:rPr lang="nl-NL" smtClean="0"/>
              <a:pPr/>
              <a:t>30-9-2010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3F93A071-0742-4372-B72F-DA1C7B025331}" type="datetimeFigureOut">
              <a:rPr lang="nl-NL" smtClean="0"/>
              <a:pPr/>
              <a:t>30-9-2010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3F93A071-0742-4372-B72F-DA1C7B025331}" type="datetimeFigureOut">
              <a:rPr lang="nl-NL" smtClean="0"/>
              <a:pPr/>
              <a:t>30-9-2010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3F93A071-0742-4372-B72F-DA1C7B025331}" type="datetimeFigureOut">
              <a:rPr lang="nl-NL" smtClean="0"/>
              <a:pPr/>
              <a:t>30-9-2010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3F93A071-0742-4372-B72F-DA1C7B025331}" type="datetimeFigureOut">
              <a:rPr lang="nl-NL" smtClean="0"/>
              <a:pPr/>
              <a:t>30-9-2010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F93A071-0742-4372-B72F-DA1C7B025331}" type="datetimeFigureOut">
              <a:rPr lang="nl-NL" smtClean="0"/>
              <a:pPr/>
              <a:t>30-9-2010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F93A071-0742-4372-B72F-DA1C7B025331}" type="datetimeFigureOut">
              <a:rPr lang="nl-NL" smtClean="0"/>
              <a:pPr/>
              <a:t>30-9-2010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F93A071-0742-4372-B72F-DA1C7B025331}" type="datetimeFigureOut">
              <a:rPr lang="nl-NL" smtClean="0"/>
              <a:pPr/>
              <a:t>30-9-2010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7CA4125-220A-484F-A9F0-F618A3AF8B3A}"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93A071-0742-4372-B72F-DA1C7B025331}" type="datetimeFigureOut">
              <a:rPr lang="nl-NL" smtClean="0"/>
              <a:pPr/>
              <a:t>30-9-2010</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A4125-220A-484F-A9F0-F618A3AF8B3A}"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wikiwijs-wiskunde.nl/w/images/Vc-ea14-ex3-t1.jpg"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video" Target="file:///D:\New%20Folder\de_rups_laatste.wmv"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6.jpe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 Id="rId5" Type="http://schemas.openxmlformats.org/officeDocument/2006/relationships/image" Target="../media/image20.png"/><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jpeg"/><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5" Type="http://schemas.openxmlformats.org/officeDocument/2006/relationships/image" Target="../media/image28.png"/><Relationship Id="rId4" Type="http://schemas.openxmlformats.org/officeDocument/2006/relationships/image" Target="../media/image27.pn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8.xml.rels><?xml version="1.0" encoding="UTF-8" standalone="yes"?>
<Relationships xmlns="http://schemas.openxmlformats.org/package/2006/relationships"><Relationship Id="rId3"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nl/imgres?imgurl=http://www.clker.com/cliparts/a/2/e/6/11949854331541477550caterpillar_david_wislon_01.svg.hi.png&amp;imgrefurl=http://zeds.webs.com/caterpillar-clip-art-free.html&amp;usg=__-fzrsD61FbbLJRIPTtUmHBmKbjg=&amp;h=596&amp;w=462&amp;sz=68&amp;hl=nl&amp;start=209&amp;zoom=1&amp;um=1&amp;itbs=1&amp;tbnid=l4agHywHn5WFCM:&amp;tbnh=135&amp;tbnw=105&amp;prev=/images?q=caterpillar&amp;start=200&amp;um=1&amp;hl=nl&amp;sa=N&amp;ndsp=20&amp;tbs=isch:1" TargetMode="External"/><Relationship Id="rId1" Type="http://schemas.openxmlformats.org/officeDocument/2006/relationships/slideLayout" Target="../slideLayouts/slideLayout7.xml"/><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7" Type="http://schemas.openxmlformats.org/officeDocument/2006/relationships/hyperlink" Target="http://www.google.nl/imgres?imgurl=http://www.clker.com/cliparts/a/2/e/6/11949854331541477550caterpillar_david_wislon_01.svg.hi.png&amp;imgrefurl=http://zeds.webs.com/caterpillar-clip-art-free.html&amp;usg=__-fzrsD61FbbLJRIPTtUmHBmKbjg=&amp;h=596&amp;w=462&amp;sz=68&amp;hl=nl&amp;start=209&amp;zoom=1&amp;um=1&amp;itbs=1&amp;tbnid=l4agHywHn5WFCM:&amp;tbnh=135&amp;tbnw=105&amp;prev=/images?q=caterpillar&amp;start=200&amp;um=1&amp;hl=nl&amp;sa=N&amp;ndsp=20&amp;tbs=isch: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7.jpeg"/><Relationship Id="rId5" Type="http://schemas.openxmlformats.org/officeDocument/2006/relationships/hyperlink" Target="http://picsicio.us/image/b288914f/" TargetMode="External"/><Relationship Id="rId10" Type="http://schemas.openxmlformats.org/officeDocument/2006/relationships/image" Target="../media/image6.jpeg"/><Relationship Id="rId4" Type="http://schemas.openxmlformats.org/officeDocument/2006/relationships/image" Target="../media/image3.jpeg"/><Relationship Id="rId9"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hyperlink" Target="http://www.google.nl/imgres?imgurl=http://www.clker.com/cliparts/a/2/e/6/11949854331541477550caterpillar_david_wislon_01.svg.hi.png&amp;imgrefurl=http://zeds.webs.com/caterpillar-clip-art-free.html&amp;usg=__-fzrsD61FbbLJRIPTtUmHBmKbjg=&amp;h=596&amp;w=462&amp;sz=68&amp;hl=nl&amp;start=209&amp;zoom=1&amp;um=1&amp;itbs=1&amp;tbnid=l4agHywHn5WFCM:&amp;tbnh=135&amp;tbnw=105&amp;prev=/images?q=caterpillar&amp;start=200&amp;um=1&amp;hl=nl&amp;sa=N&amp;ndsp=20&amp;tbs=isch:1" TargetMode="External"/><Relationship Id="rId4" Type="http://schemas.openxmlformats.org/officeDocument/2006/relationships/image" Target="../media/image37.png"/></Relationships>
</file>

<file path=ppt/slides/_rels/slide21.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jpeg"/><Relationship Id="rId7" Type="http://schemas.openxmlformats.org/officeDocument/2006/relationships/image" Target="../media/image41.png"/><Relationship Id="rId2"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1" Type="http://schemas.openxmlformats.org/officeDocument/2006/relationships/slideLayout" Target="../slideLayouts/slideLayout7.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2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4.jpeg"/><Relationship Id="rId7" Type="http://schemas.openxmlformats.org/officeDocument/2006/relationships/hyperlink" Target="http://www.google.nl/imgres?imgurl=http://www.clker.com/cliparts/a/2/e/6/11949854331541477550caterpillar_david_wislon_01.svg.hi.png&amp;imgrefurl=http://zeds.webs.com/caterpillar-clip-art-free.html&amp;usg=__-fzrsD61FbbLJRIPTtUmHBmKbjg=&amp;h=596&amp;w=462&amp;sz=68&amp;hl=nl&amp;start=209&amp;zoom=1&amp;um=1&amp;itbs=1&amp;tbnid=l4agHywHn5WFCM:&amp;tbnh=135&amp;tbnw=105&amp;prev=/images?q=caterpillar&amp;start=200&amp;um=1&amp;hl=nl&amp;sa=N&amp;ndsp=20&amp;tbs=isch:1" TargetMode="External"/><Relationship Id="rId2" Type="http://schemas.openxmlformats.org/officeDocument/2006/relationships/hyperlink" Target="http://picsicio.us/image/b288914f/"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10" Type="http://schemas.openxmlformats.org/officeDocument/2006/relationships/image" Target="../media/image6.jpeg"/><Relationship Id="rId4" Type="http://schemas.openxmlformats.org/officeDocument/2006/relationships/image" Target="../media/image43.png"/><Relationship Id="rId9"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 Id="rId3" Type="http://schemas.openxmlformats.org/officeDocument/2006/relationships/image" Target="../media/image4.jpeg"/><Relationship Id="rId7" Type="http://schemas.openxmlformats.org/officeDocument/2006/relationships/image" Target="../media/image5.jpeg"/><Relationship Id="rId2" Type="http://schemas.openxmlformats.org/officeDocument/2006/relationships/hyperlink" Target="http://picsicio.us/image/b288914f/" TargetMode="External"/><Relationship Id="rId1" Type="http://schemas.openxmlformats.org/officeDocument/2006/relationships/slideLayout" Target="../slideLayouts/slideLayout2.xml"/><Relationship Id="rId6" Type="http://schemas.openxmlformats.org/officeDocument/2006/relationships/hyperlink" Target="http://www.google.nl/imgres?imgurl=http://www.clker.com/cliparts/a/2/e/6/11949854331541477550caterpillar_david_wislon_01.svg.hi.png&amp;imgrefurl=http://zeds.webs.com/caterpillar-clip-art-free.html&amp;usg=__-fzrsD61FbbLJRIPTtUmHBmKbjg=&amp;h=596&amp;w=462&amp;sz=68&amp;hl=nl&amp;start=209&amp;zoom=1&amp;um=1&amp;itbs=1&amp;tbnid=l4agHywHn5WFCM:&amp;tbnh=135&amp;tbnw=105&amp;prev=/images?q=caterpillar&amp;start=200&amp;um=1&amp;hl=nl&amp;sa=N&amp;ndsp=20&amp;tbs=isch:1" TargetMode="External"/><Relationship Id="rId5" Type="http://schemas.openxmlformats.org/officeDocument/2006/relationships/image" Target="../media/image3.jpeg"/><Relationship Id="rId10" Type="http://schemas.openxmlformats.org/officeDocument/2006/relationships/image" Target="../media/image44.png"/><Relationship Id="rId4"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9" Type="http://schemas.openxmlformats.org/officeDocument/2006/relationships/image" Target="../media/image6.jpeg"/></Relationships>
</file>

<file path=ppt/slides/_rels/slide24.xml.rels><?xml version="1.0" encoding="UTF-8" standalone="yes"?>
<Relationships xmlns="http://schemas.openxmlformats.org/package/2006/relationships"><Relationship Id="rId8" Type="http://schemas.openxmlformats.org/officeDocument/2006/relationships/image" Target="../media/image50.png"/><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slideLayout" Target="../slideLayouts/slideLayout2.xml"/><Relationship Id="rId1" Type="http://schemas.openxmlformats.org/officeDocument/2006/relationships/audio" Target="file:///D:\New%20Folder\eindtune.mp3" TargetMode="External"/><Relationship Id="rId6" Type="http://schemas.openxmlformats.org/officeDocument/2006/relationships/image" Target="../media/image48.png"/><Relationship Id="rId5" Type="http://schemas.openxmlformats.org/officeDocument/2006/relationships/image" Target="../media/image47.png"/><Relationship Id="rId10" Type="http://schemas.openxmlformats.org/officeDocument/2006/relationships/image" Target="../media/image52.png"/><Relationship Id="rId4" Type="http://schemas.openxmlformats.org/officeDocument/2006/relationships/image" Target="../media/image46.png"/><Relationship Id="rId9" Type="http://schemas.openxmlformats.org/officeDocument/2006/relationships/image" Target="../media/image51.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picsicio.us/image/b288914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picsicio.us/image/b288914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picsicio.us/image/b288914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picsicio.us/image/b288914f/" TargetMode="External"/><Relationship Id="rId3" Type="http://schemas.openxmlformats.org/officeDocument/2006/relationships/image" Target="../media/image3.jpeg"/><Relationship Id="rId7" Type="http://schemas.openxmlformats.org/officeDocument/2006/relationships/image" Target="../media/image5.jpeg"/><Relationship Id="rId2" Type="http://schemas.openxmlformats.org/officeDocument/2006/relationships/hyperlink" Target="http://www.google.nl/imgres?imgurl=http://www.drehscheibe-foren.de/foren/file.php?4,file=7540&amp;imgrefurl=http://www.drehscheibe-foren.de/foren/read.php?4,4572837,4573440&amp;usg=__T0N3YZJnfu75P863K-i_npodVVY=&amp;h=280&amp;w=350&amp;sz=17&amp;hl=nl&amp;start=2&amp;zoom=1&amp;um=1&amp;itbs=1&amp;tbnid=bsdNXh2deU9GSM:&amp;tbnh=96&amp;tbnw=120&amp;prev=/images?q=raupe&amp;um=1&amp;hl=nl&amp;tbs=isch:1" TargetMode="External"/><Relationship Id="rId1" Type="http://schemas.openxmlformats.org/officeDocument/2006/relationships/slideLayout" Target="../slideLayouts/slideLayout2.xml"/><Relationship Id="rId6" Type="http://schemas.openxmlformats.org/officeDocument/2006/relationships/hyperlink" Target="http://www.google.nl/imgres?imgurl=http://www.clker.com/cliparts/a/2/e/6/11949854331541477550caterpillar_david_wislon_01.svg.hi.png&amp;imgrefurl=http://zeds.webs.com/caterpillar-clip-art-free.html&amp;usg=__-fzrsD61FbbLJRIPTtUmHBmKbjg=&amp;h=596&amp;w=462&amp;sz=68&amp;hl=nl&amp;start=209&amp;zoom=1&amp;um=1&amp;itbs=1&amp;tbnid=l4agHywHn5WFCM:&amp;tbnh=135&amp;tbnw=105&amp;prev=/images?q=caterpillar&amp;start=200&amp;um=1&amp;hl=nl&amp;sa=N&amp;ndsp=20&amp;tbs=isch:1" TargetMode="External"/><Relationship Id="rId5" Type="http://schemas.openxmlformats.org/officeDocument/2006/relationships/image" Target="../media/image6.jpeg"/><Relationship Id="rId4"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 Id="rId9"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jpe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hyperlink" Target="http://www.google.nl/imgres?imgurl=http://www.ociowatch.com/wp-content/plugins/wp-o-matic/cache/9b6bf_Katy_la_oruga_1_en_illustrator_by_sergevirusx.png&amp;imgrefurl=http://www.ociowatch.com/series/pelicula-animada-katy-la-oruga-espanol-latino&amp;usg=__bxblWS190VbBU5V0NdTyp7a6tHo=&amp;h=462&amp;w=402&amp;sz=42&amp;hl=nl&amp;start=13&amp;zoom=1&amp;um=1&amp;itbs=1&amp;tbnid=ZCOBqbKYnzjJKM:&amp;tbnh=128&amp;tbnw=111&amp;prev=/images?q=oruga&amp;um=1&amp;hl=nl&amp;tbs=isch:1" TargetMode="Externa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picsicio.us/image/b288914f/" TargetMode="Externa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hyperlink" Target="file:///C:\Documents%20and%20Settings\All%20Users\Desktop\TI-83.lnk"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nl/imgres?imgurl=http://www.clker.com/cliparts/a/2/e/6/11949854331541477550caterpillar_david_wislon_01.svg.hi.png&amp;imgrefurl=http://zeds.webs.com/caterpillar-clip-art-free.html&amp;usg=__-fzrsD61FbbLJRIPTtUmHBmKbjg=&amp;h=596&amp;w=462&amp;sz=68&amp;hl=nl&amp;start=209&amp;zoom=1&amp;um=1&amp;itbs=1&amp;tbnid=l4agHywHn5WFCM:&amp;tbnh=135&amp;tbnw=105&amp;prev=/images?q=caterpillar&amp;start=200&amp;um=1&amp;hl=nl&amp;sa=N&amp;ndsp=20&amp;tbs=isch:1" TargetMode="External"/><Relationship Id="rId1" Type="http://schemas.openxmlformats.org/officeDocument/2006/relationships/slideLayout" Target="../slideLayouts/slideLayout2.xml"/><Relationship Id="rId5" Type="http://schemas.openxmlformats.org/officeDocument/2006/relationships/image" Target="../media/image13.gif"/><Relationship Id="rId4" Type="http://schemas.openxmlformats.org/officeDocument/2006/relationships/hyperlink" Target="file:///\\filer01.ad.hva.nl\prince03\Profile\My%20Documents\Populus.ja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548680"/>
            <a:ext cx="7772400" cy="1470025"/>
          </a:xfrm>
        </p:spPr>
        <p:txBody>
          <a:bodyPr/>
          <a:lstStyle/>
          <a:p>
            <a:r>
              <a:rPr lang="nl-NL" sz="8000" dirty="0" err="1" smtClean="0">
                <a:latin typeface="Algerian" pitchFamily="82" charset="0"/>
              </a:rPr>
              <a:t>Lesliematrix</a:t>
            </a:r>
            <a:endParaRPr lang="nl-NL" sz="8000" dirty="0">
              <a:latin typeface="Algerian" pitchFamily="82" charset="0"/>
            </a:endParaRPr>
          </a:p>
        </p:txBody>
      </p:sp>
      <p:sp>
        <p:nvSpPr>
          <p:cNvPr id="21" name="Half kader 20"/>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22" name="Half kader 21"/>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23" name="Half kader 22"/>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24" name="Half kader 23"/>
          <p:cNvSpPr/>
          <p:nvPr/>
        </p:nvSpPr>
        <p:spPr>
          <a:xfrm>
            <a:off x="0"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pic>
        <p:nvPicPr>
          <p:cNvPr id="6146" name="Picture 2" descr="Bestand:Vc-ea14-ex3-t1.jpg">
            <a:hlinkClick r:id="rId2"/>
          </p:cNvPr>
          <p:cNvPicPr>
            <a:picLocks noChangeAspect="1" noChangeArrowheads="1"/>
          </p:cNvPicPr>
          <p:nvPr/>
        </p:nvPicPr>
        <p:blipFill>
          <a:blip r:embed="rId3" cstate="print"/>
          <a:srcRect/>
          <a:stretch>
            <a:fillRect/>
          </a:stretch>
        </p:blipFill>
        <p:spPr bwMode="auto">
          <a:xfrm>
            <a:off x="1475656" y="2420888"/>
            <a:ext cx="3629025" cy="771525"/>
          </a:xfrm>
          <a:prstGeom prst="rect">
            <a:avLst/>
          </a:prstGeom>
          <a:noFill/>
        </p:spPr>
      </p:pic>
      <p:pic>
        <p:nvPicPr>
          <p:cNvPr id="6147" name="Picture 3"/>
          <p:cNvPicPr>
            <a:picLocks noChangeAspect="1" noChangeArrowheads="1"/>
          </p:cNvPicPr>
          <p:nvPr/>
        </p:nvPicPr>
        <p:blipFill>
          <a:blip r:embed="rId4" cstate="print"/>
          <a:srcRect/>
          <a:stretch>
            <a:fillRect/>
          </a:stretch>
        </p:blipFill>
        <p:spPr bwMode="auto">
          <a:xfrm>
            <a:off x="3563888" y="3717032"/>
            <a:ext cx="2476500" cy="952500"/>
          </a:xfrm>
          <a:prstGeom prst="rect">
            <a:avLst/>
          </a:prstGeom>
          <a:noFill/>
          <a:ln w="9525">
            <a:noFill/>
            <a:miter lim="800000"/>
            <a:headEnd/>
            <a:tailEnd/>
          </a:ln>
        </p:spPr>
      </p:pic>
      <p:sp>
        <p:nvSpPr>
          <p:cNvPr id="11" name="Afgeronde rechthoek 10"/>
          <p:cNvSpPr/>
          <p:nvPr/>
        </p:nvSpPr>
        <p:spPr>
          <a:xfrm>
            <a:off x="755576" y="5445224"/>
            <a:ext cx="7560840" cy="864096"/>
          </a:xfrm>
          <a:prstGeom prst="roundRect">
            <a:avLst/>
          </a:prstGeom>
          <a:solidFill>
            <a:schemeClr val="accent3"/>
          </a:solidFill>
          <a:ln>
            <a:prstDash val="sys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nl-NL" dirty="0" smtClean="0">
              <a:latin typeface="Century" pitchFamily="18" charset="0"/>
            </a:endParaRPr>
          </a:p>
          <a:p>
            <a:pPr algn="ctr"/>
            <a:r>
              <a:rPr lang="nl-NL" dirty="0" smtClean="0">
                <a:latin typeface="Century" pitchFamily="18" charset="0"/>
              </a:rPr>
              <a:t>Modelleren – 30 september 2010</a:t>
            </a:r>
          </a:p>
          <a:p>
            <a:pPr algn="ctr"/>
            <a:r>
              <a:rPr lang="nl-NL" dirty="0" smtClean="0">
                <a:latin typeface="Century" pitchFamily="18" charset="0"/>
              </a:rPr>
              <a:t>Rogier, Freek, Arnold &amp; </a:t>
            </a:r>
            <a:r>
              <a:rPr lang="nl-NL" dirty="0" err="1" smtClean="0">
                <a:latin typeface="Century" pitchFamily="18" charset="0"/>
              </a:rPr>
              <a:t>Sébastien</a:t>
            </a:r>
            <a:endParaRPr lang="nl-NL" dirty="0" smtClean="0">
              <a:latin typeface="Century" pitchFamily="18" charset="0"/>
            </a:endParaRPr>
          </a:p>
          <a:p>
            <a:pPr algn="ctr"/>
            <a:endParaRPr lang="nl-N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8/22</a:t>
            </a:r>
            <a:endParaRPr lang="nl-NL" sz="2800" b="1" dirty="0"/>
          </a:p>
        </p:txBody>
      </p:sp>
      <p:sp>
        <p:nvSpPr>
          <p:cNvPr id="5" name="Half kader 4"/>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6" name="Half kader 5"/>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7" name="Half kader 6"/>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pic>
        <p:nvPicPr>
          <p:cNvPr id="11" name="de_rups_laatste.wmv">
            <a:hlinkClick r:id="" action="ppaction://media"/>
          </p:cNvPr>
          <p:cNvPicPr>
            <a:picLocks noRot="1" noChangeAspect="1"/>
          </p:cNvPicPr>
          <p:nvPr>
            <a:videoFile r:link="rId1"/>
          </p:nvPr>
        </p:nvPicPr>
        <p:blipFill>
          <a:blip r:embed="rId3" cstate="print"/>
          <a:stretch>
            <a:fillRect/>
          </a:stretch>
        </p:blipFill>
        <p:spPr>
          <a:xfrm>
            <a:off x="914400" y="685800"/>
            <a:ext cx="7315200" cy="5486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44928"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latin typeface="Algerian" pitchFamily="82" charset="0"/>
              </a:rPr>
              <a:t>Evenwichtssituatie</a:t>
            </a:r>
            <a:endParaRPr lang="nl-NL" dirty="0">
              <a:latin typeface="Algerian" pitchFamily="82" charset="0"/>
            </a:endParaRPr>
          </a:p>
        </p:txBody>
      </p:sp>
      <p:sp>
        <p:nvSpPr>
          <p:cNvPr id="3" name="Content Placeholder 2"/>
          <p:cNvSpPr>
            <a:spLocks noGrp="1"/>
          </p:cNvSpPr>
          <p:nvPr>
            <p:ph idx="1"/>
          </p:nvPr>
        </p:nvSpPr>
        <p:spPr/>
        <p:txBody>
          <a:bodyPr/>
          <a:lstStyle/>
          <a:p>
            <a:r>
              <a:rPr lang="nl-NL" sz="2400" dirty="0" smtClean="0"/>
              <a:t>Om deze situatie te kunnen berekenen moeten we de volgende begrippen kennen en kunnen berekenen:</a:t>
            </a:r>
          </a:p>
          <a:p>
            <a:pPr lvl="1"/>
            <a:r>
              <a:rPr lang="nl-NL" sz="2000" dirty="0" smtClean="0"/>
              <a:t>Uitproduct</a:t>
            </a:r>
          </a:p>
          <a:p>
            <a:pPr lvl="1"/>
            <a:r>
              <a:rPr lang="nl-NL" sz="2000" dirty="0" smtClean="0"/>
              <a:t>Parallellepipedum</a:t>
            </a:r>
          </a:p>
          <a:p>
            <a:pPr lvl="1"/>
            <a:r>
              <a:rPr lang="nl-NL" sz="2000" dirty="0" smtClean="0"/>
              <a:t>Determinant</a:t>
            </a:r>
          </a:p>
          <a:p>
            <a:pPr lvl="1"/>
            <a:r>
              <a:rPr lang="nl-NL" sz="2000" dirty="0" smtClean="0"/>
              <a:t>Eigenwaarden</a:t>
            </a:r>
          </a:p>
          <a:p>
            <a:pPr lvl="1"/>
            <a:r>
              <a:rPr lang="nl-NL" sz="2000" dirty="0" smtClean="0"/>
              <a:t>Eigenvectoren</a:t>
            </a:r>
          </a:p>
          <a:p>
            <a:pPr lvl="1">
              <a:buNone/>
            </a:pPr>
            <a:endParaRPr lang="nl-NL" dirty="0"/>
          </a:p>
        </p:txBody>
      </p:sp>
      <p:sp>
        <p:nvSpPr>
          <p:cNvPr id="4" name="TextBox 3"/>
          <p:cNvSpPr txBox="1"/>
          <p:nvPr/>
        </p:nvSpPr>
        <p:spPr>
          <a:xfrm>
            <a:off x="3635896" y="1124744"/>
            <a:ext cx="1872208" cy="400110"/>
          </a:xfrm>
          <a:prstGeom prst="rect">
            <a:avLst/>
          </a:prstGeom>
          <a:noFill/>
        </p:spPr>
        <p:txBody>
          <a:bodyPr wrap="square" rtlCol="0">
            <a:spAutoFit/>
          </a:bodyPr>
          <a:lstStyle/>
          <a:p>
            <a:r>
              <a:rPr lang="nl-NL" sz="2000" dirty="0" smtClean="0"/>
              <a:t>Lineaire algebra</a:t>
            </a:r>
            <a:endParaRPr lang="nl-NL" sz="2000" dirty="0"/>
          </a:p>
        </p:txBody>
      </p:sp>
      <p:grpSp>
        <p:nvGrpSpPr>
          <p:cNvPr id="5" name="Group 4"/>
          <p:cNvGrpSpPr/>
          <p:nvPr/>
        </p:nvGrpSpPr>
        <p:grpSpPr>
          <a:xfrm>
            <a:off x="7740352" y="188640"/>
            <a:ext cx="1152128" cy="1579241"/>
            <a:chOff x="2699792" y="4869160"/>
            <a:chExt cx="1152128" cy="1579241"/>
          </a:xfrm>
        </p:grpSpPr>
        <p:sp>
          <p:nvSpPr>
            <p:cNvPr id="6" name="TextBox 5"/>
            <p:cNvSpPr txBox="1"/>
            <p:nvPr/>
          </p:nvSpPr>
          <p:spPr>
            <a:xfrm>
              <a:off x="2915816" y="4869160"/>
              <a:ext cx="936104" cy="369332"/>
            </a:xfrm>
            <a:prstGeom prst="rect">
              <a:avLst/>
            </a:prstGeom>
            <a:noFill/>
          </p:spPr>
          <p:txBody>
            <a:bodyPr wrap="square" rtlCol="0">
              <a:spAutoFit/>
            </a:bodyPr>
            <a:lstStyle/>
            <a:p>
              <a:r>
                <a:rPr lang="nl-NL" dirty="0" smtClean="0"/>
                <a:t>Rogier</a:t>
              </a:r>
              <a:endParaRPr lang="nl-NL" dirty="0"/>
            </a:p>
          </p:txBody>
        </p:sp>
        <p:pic>
          <p:nvPicPr>
            <p:cNvPr id="7" name="Picture 12" descr="http://t1.gstatic.com/images?q=tbn:ZCOBqbKYnzjJKM:http://www.ociowatch.com/wp-content/plugins/wp-o-matic/cache/9b6bf_Katy_la_oruga_1_en_illustrator_by_sergevirusx.png">
              <a:hlinkClick r:id="rId2"/>
            </p:cNvPr>
            <p:cNvPicPr>
              <a:picLocks noChangeAspect="1" noChangeArrowheads="1"/>
            </p:cNvPicPr>
            <p:nvPr/>
          </p:nvPicPr>
          <p:blipFill>
            <a:blip r:embed="rId3" cstate="print"/>
            <a:srcRect/>
            <a:stretch>
              <a:fillRect/>
            </a:stretch>
          </p:blipFill>
          <p:spPr bwMode="auto">
            <a:xfrm>
              <a:off x="2699792" y="5229200"/>
              <a:ext cx="1057275" cy="1219201"/>
            </a:xfrm>
            <a:prstGeom prst="rect">
              <a:avLst/>
            </a:prstGeom>
            <a:noFill/>
          </p:spPr>
        </p:pic>
      </p:grpSp>
      <p:sp>
        <p:nvSpPr>
          <p:cNvPr id="8" name="Tekstvak 7"/>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9/22</a:t>
            </a:r>
            <a:endParaRPr lang="nl-NL" sz="2800" b="1" dirty="0"/>
          </a:p>
        </p:txBody>
      </p:sp>
      <p:sp>
        <p:nvSpPr>
          <p:cNvPr id="9" name="Half kader 8"/>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0" name="Half kader 9"/>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1" name="Half kader 10"/>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el 1"/>
          <p:cNvSpPr>
            <a:spLocks noGrp="1"/>
          </p:cNvSpPr>
          <p:nvPr>
            <p:ph type="title"/>
          </p:nvPr>
        </p:nvSpPr>
        <p:spPr/>
        <p:txBody>
          <a:bodyPr/>
          <a:lstStyle/>
          <a:p>
            <a:r>
              <a:rPr lang="nl-NL" dirty="0" smtClean="0">
                <a:latin typeface="Algerian" pitchFamily="82" charset="0"/>
              </a:rPr>
              <a:t>Uitproduct</a:t>
            </a:r>
          </a:p>
        </p:txBody>
      </p:sp>
      <p:sp>
        <p:nvSpPr>
          <p:cNvPr id="13314" name="Rechthoek 7"/>
          <p:cNvSpPr>
            <a:spLocks noChangeArrowheads="1"/>
          </p:cNvSpPr>
          <p:nvPr/>
        </p:nvSpPr>
        <p:spPr bwMode="auto">
          <a:xfrm>
            <a:off x="467544" y="1196752"/>
            <a:ext cx="7560840" cy="5078313"/>
          </a:xfrm>
          <a:prstGeom prst="rect">
            <a:avLst/>
          </a:prstGeom>
          <a:noFill/>
          <a:ln w="9525">
            <a:noFill/>
            <a:miter lim="800000"/>
            <a:headEnd/>
            <a:tailEnd/>
          </a:ln>
        </p:spPr>
        <p:txBody>
          <a:bodyPr wrap="square">
            <a:spAutoFit/>
          </a:bodyPr>
          <a:lstStyle/>
          <a:p>
            <a:r>
              <a:rPr lang="nl-NL" dirty="0" smtClean="0">
                <a:latin typeface="Calibri" pitchFamily="34" charset="0"/>
              </a:rPr>
              <a:t>Het uitproduct is geen </a:t>
            </a:r>
            <a:r>
              <a:rPr lang="nl-NL" dirty="0" err="1" smtClean="0">
                <a:latin typeface="Calibri" pitchFamily="34" charset="0"/>
              </a:rPr>
              <a:t>scalair</a:t>
            </a:r>
            <a:r>
              <a:rPr lang="nl-NL" dirty="0" smtClean="0">
                <a:latin typeface="Calibri" pitchFamily="34" charset="0"/>
              </a:rPr>
              <a:t> maar een vector. Het uitproduct van 2 vectoren is uit te leggen als het product van die componenten van de vectoren die loodrecht op elkaar staan.</a:t>
            </a:r>
          </a:p>
          <a:p>
            <a:endParaRPr lang="nl-NL" dirty="0" smtClean="0">
              <a:latin typeface="Calibri" pitchFamily="34" charset="0"/>
            </a:endParaRPr>
          </a:p>
          <a:p>
            <a:r>
              <a:rPr lang="nl-NL" dirty="0" smtClean="0">
                <a:latin typeface="Calibri" pitchFamily="34" charset="0"/>
              </a:rPr>
              <a:t>De lengte van het uitproduct a </a:t>
            </a:r>
            <a:r>
              <a:rPr lang="nl-NL" dirty="0" smtClean="0">
                <a:latin typeface="Calibri" pitchFamily="34" charset="0"/>
                <a:sym typeface="Symbol" pitchFamily="18" charset="2"/>
              </a:rPr>
              <a:t></a:t>
            </a:r>
            <a:r>
              <a:rPr lang="nl-NL" dirty="0" smtClean="0">
                <a:latin typeface="Calibri" pitchFamily="34" charset="0"/>
              </a:rPr>
              <a:t> b is dus gelijk aan het oppervlakte van het parallellogram dat wordt opgespannen door a en b.</a:t>
            </a:r>
          </a:p>
          <a:p>
            <a:endParaRPr lang="nl-NL" dirty="0" smtClean="0">
              <a:latin typeface="Calibri" pitchFamily="34" charset="0"/>
            </a:endParaRPr>
          </a:p>
          <a:p>
            <a:endParaRPr lang="nl-NL" dirty="0" smtClean="0">
              <a:latin typeface="Calibri" pitchFamily="34" charset="0"/>
            </a:endParaRPr>
          </a:p>
          <a:p>
            <a:endParaRPr lang="nl-NL" dirty="0" smtClean="0">
              <a:latin typeface="Calibri" pitchFamily="34" charset="0"/>
            </a:endParaRPr>
          </a:p>
          <a:p>
            <a:endParaRPr lang="nl-NL" dirty="0" smtClean="0">
              <a:latin typeface="Calibri" pitchFamily="34" charset="0"/>
            </a:endParaRPr>
          </a:p>
          <a:p>
            <a:endParaRPr lang="nl-NL" dirty="0" smtClean="0">
              <a:latin typeface="Calibri" pitchFamily="34" charset="0"/>
            </a:endParaRPr>
          </a:p>
          <a:p>
            <a:endParaRPr lang="nl-NL" dirty="0" smtClean="0">
              <a:latin typeface="Calibri" pitchFamily="34" charset="0"/>
            </a:endParaRPr>
          </a:p>
          <a:p>
            <a:endParaRPr lang="nl-NL" dirty="0" smtClean="0">
              <a:latin typeface="Calibri" pitchFamily="34" charset="0"/>
            </a:endParaRPr>
          </a:p>
          <a:p>
            <a:endParaRPr lang="nl-NL" dirty="0" smtClean="0">
              <a:latin typeface="Calibri" pitchFamily="34" charset="0"/>
            </a:endParaRPr>
          </a:p>
          <a:p>
            <a:endParaRPr lang="nl-NL" dirty="0" smtClean="0">
              <a:latin typeface="Calibri" pitchFamily="34" charset="0"/>
            </a:endParaRPr>
          </a:p>
          <a:p>
            <a:r>
              <a:rPr lang="nl-NL" dirty="0" smtClean="0">
                <a:latin typeface="Calibri" pitchFamily="34" charset="0"/>
              </a:rPr>
              <a:t>Om de coördinaten van de </a:t>
            </a:r>
            <a:r>
              <a:rPr lang="nl-NL" dirty="0" err="1" smtClean="0">
                <a:latin typeface="Calibri" pitchFamily="34" charset="0"/>
              </a:rPr>
              <a:t>uitproduct-vector</a:t>
            </a:r>
            <a:r>
              <a:rPr lang="nl-NL" dirty="0" smtClean="0">
                <a:latin typeface="Calibri" pitchFamily="34" charset="0"/>
              </a:rPr>
              <a:t> te bepalen gebruiken we de volgende rekenmethode:</a:t>
            </a:r>
            <a:endParaRPr lang="nl-NL" dirty="0">
              <a:latin typeface="Calibri" pitchFamily="34" charset="0"/>
            </a:endParaRPr>
          </a:p>
          <a:p>
            <a:endParaRPr lang="nl-NL" dirty="0">
              <a:latin typeface="Calibri" pitchFamily="34" charset="0"/>
            </a:endParaRPr>
          </a:p>
        </p:txBody>
      </p:sp>
      <p:pic>
        <p:nvPicPr>
          <p:cNvPr id="13315" name="Picture 5"/>
          <p:cNvPicPr>
            <a:picLocks noChangeAspect="1" noChangeArrowheads="1"/>
          </p:cNvPicPr>
          <p:nvPr/>
        </p:nvPicPr>
        <p:blipFill>
          <a:blip r:embed="rId2" cstate="print"/>
          <a:srcRect/>
          <a:stretch>
            <a:fillRect/>
          </a:stretch>
        </p:blipFill>
        <p:spPr bwMode="auto">
          <a:xfrm>
            <a:off x="2065437" y="2997200"/>
            <a:ext cx="4522787" cy="2084388"/>
          </a:xfrm>
          <a:prstGeom prst="rect">
            <a:avLst/>
          </a:prstGeom>
          <a:noFill/>
          <a:ln w="9525">
            <a:noFill/>
            <a:miter lim="800000"/>
            <a:headEnd/>
            <a:tailEnd/>
          </a:ln>
        </p:spPr>
      </p:pic>
      <p:sp>
        <p:nvSpPr>
          <p:cNvPr id="6" name="Tekstvak 5"/>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10/22</a:t>
            </a:r>
            <a:endParaRPr lang="nl-NL" sz="2800" b="1" dirty="0"/>
          </a:p>
        </p:txBody>
      </p:sp>
      <p:sp>
        <p:nvSpPr>
          <p:cNvPr id="7" name="Half kader 6"/>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8" name="Half kader 7"/>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9" name="Half kader 8"/>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pic>
        <p:nvPicPr>
          <p:cNvPr id="7169" name="Picture 1"/>
          <p:cNvPicPr>
            <a:picLocks noChangeAspect="1" noChangeArrowheads="1"/>
          </p:cNvPicPr>
          <p:nvPr/>
        </p:nvPicPr>
        <p:blipFill>
          <a:blip r:embed="rId3" cstate="print"/>
          <a:srcRect/>
          <a:stretch>
            <a:fillRect/>
          </a:stretch>
        </p:blipFill>
        <p:spPr bwMode="auto">
          <a:xfrm>
            <a:off x="2843808" y="5733256"/>
            <a:ext cx="2133600" cy="714375"/>
          </a:xfrm>
          <a:prstGeom prst="rect">
            <a:avLst/>
          </a:prstGeom>
          <a:noFill/>
          <a:ln w="9525">
            <a:noFill/>
            <a:miter lim="800000"/>
            <a:headEnd/>
            <a:tailEnd/>
          </a:ln>
        </p:spPr>
      </p:pic>
      <p:grpSp>
        <p:nvGrpSpPr>
          <p:cNvPr id="10" name="Group 9"/>
          <p:cNvGrpSpPr/>
          <p:nvPr/>
        </p:nvGrpSpPr>
        <p:grpSpPr>
          <a:xfrm>
            <a:off x="7740352" y="188640"/>
            <a:ext cx="1152128" cy="1579241"/>
            <a:chOff x="2699792" y="4869160"/>
            <a:chExt cx="1152128" cy="1579241"/>
          </a:xfrm>
        </p:grpSpPr>
        <p:sp>
          <p:nvSpPr>
            <p:cNvPr id="11" name="TextBox 10"/>
            <p:cNvSpPr txBox="1"/>
            <p:nvPr/>
          </p:nvSpPr>
          <p:spPr>
            <a:xfrm>
              <a:off x="2915816" y="4869160"/>
              <a:ext cx="936104" cy="369332"/>
            </a:xfrm>
            <a:prstGeom prst="rect">
              <a:avLst/>
            </a:prstGeom>
            <a:noFill/>
          </p:spPr>
          <p:txBody>
            <a:bodyPr wrap="square" rtlCol="0">
              <a:spAutoFit/>
            </a:bodyPr>
            <a:lstStyle/>
            <a:p>
              <a:r>
                <a:rPr lang="nl-NL" dirty="0" smtClean="0"/>
                <a:t>Rogier</a:t>
              </a:r>
              <a:endParaRPr lang="nl-NL" dirty="0"/>
            </a:p>
          </p:txBody>
        </p:sp>
        <p:pic>
          <p:nvPicPr>
            <p:cNvPr id="12" name="Picture 12" descr="http://t1.gstatic.com/images?q=tbn:ZCOBqbKYnzjJKM:http://www.ociowatch.com/wp-content/plugins/wp-o-matic/cache/9b6bf_Katy_la_oruga_1_en_illustrator_by_sergevirusx.png">
              <a:hlinkClick r:id="rId4"/>
            </p:cNvPr>
            <p:cNvPicPr>
              <a:picLocks noChangeAspect="1" noChangeArrowheads="1"/>
            </p:cNvPicPr>
            <p:nvPr/>
          </p:nvPicPr>
          <p:blipFill>
            <a:blip r:embed="rId5" cstate="print"/>
            <a:srcRect/>
            <a:stretch>
              <a:fillRect/>
            </a:stretch>
          </p:blipFill>
          <p:spPr bwMode="auto">
            <a:xfrm>
              <a:off x="2699792" y="5229200"/>
              <a:ext cx="1057275" cy="1219201"/>
            </a:xfrm>
            <a:prstGeom prst="rect">
              <a:avLst/>
            </a:prstGeom>
            <a:noFill/>
          </p:spPr>
        </p:pic>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el 1"/>
          <p:cNvSpPr>
            <a:spLocks noGrp="1"/>
          </p:cNvSpPr>
          <p:nvPr>
            <p:ph type="title"/>
          </p:nvPr>
        </p:nvSpPr>
        <p:spPr/>
        <p:txBody>
          <a:bodyPr/>
          <a:lstStyle/>
          <a:p>
            <a:r>
              <a:rPr lang="nl-NL" dirty="0" smtClean="0">
                <a:latin typeface="Algerian" pitchFamily="82" charset="0"/>
              </a:rPr>
              <a:t>Parallellepipedum</a:t>
            </a:r>
          </a:p>
        </p:txBody>
      </p:sp>
      <p:sp>
        <p:nvSpPr>
          <p:cNvPr id="14340" name="Rechthoek 7"/>
          <p:cNvSpPr>
            <a:spLocks noChangeArrowheads="1"/>
          </p:cNvSpPr>
          <p:nvPr/>
        </p:nvSpPr>
        <p:spPr bwMode="auto">
          <a:xfrm>
            <a:off x="467544" y="1412875"/>
            <a:ext cx="7920880" cy="1477328"/>
          </a:xfrm>
          <a:prstGeom prst="rect">
            <a:avLst/>
          </a:prstGeom>
          <a:noFill/>
          <a:ln w="9525">
            <a:noFill/>
            <a:miter lim="800000"/>
            <a:headEnd/>
            <a:tailEnd/>
          </a:ln>
        </p:spPr>
        <p:txBody>
          <a:bodyPr wrap="square">
            <a:spAutoFit/>
          </a:bodyPr>
          <a:lstStyle/>
          <a:p>
            <a:r>
              <a:rPr lang="nl-NL" dirty="0">
                <a:latin typeface="Calibri" pitchFamily="34" charset="0"/>
              </a:rPr>
              <a:t>In drie dimensies is een parallellepipedum een prisma waarvan alle zijden </a:t>
            </a:r>
            <a:r>
              <a:rPr lang="nl-NL" dirty="0" smtClean="0">
                <a:latin typeface="Calibri" pitchFamily="34" charset="0"/>
              </a:rPr>
              <a:t>parallellogrammen </a:t>
            </a:r>
            <a:r>
              <a:rPr lang="nl-NL" dirty="0">
                <a:latin typeface="Calibri" pitchFamily="34" charset="0"/>
              </a:rPr>
              <a:t>zijn. Als A, B en C de basisvectoren zijn van het parallellepipedum, dan heeft de figuur het volume:</a:t>
            </a:r>
          </a:p>
          <a:p>
            <a:endParaRPr lang="nl-NL" dirty="0">
              <a:latin typeface="Calibri" pitchFamily="34" charset="0"/>
            </a:endParaRPr>
          </a:p>
          <a:p>
            <a:r>
              <a:rPr lang="nl-NL" dirty="0">
                <a:latin typeface="Calibri" pitchFamily="34" charset="0"/>
              </a:rPr>
              <a:t>of, als we de vectoren A, B, C definiëren</a:t>
            </a:r>
            <a:r>
              <a:rPr lang="nl-NL" dirty="0" smtClean="0">
                <a:latin typeface="Calibri" pitchFamily="34" charset="0"/>
              </a:rPr>
              <a:t>:</a:t>
            </a:r>
            <a:endParaRPr lang="nl-NL" dirty="0">
              <a:latin typeface="Calibri" pitchFamily="34" charset="0"/>
            </a:endParaRPr>
          </a:p>
        </p:txBody>
      </p:sp>
      <p:sp>
        <p:nvSpPr>
          <p:cNvPr id="8" name="Tekstvak 7"/>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11/22</a:t>
            </a:r>
            <a:endParaRPr lang="nl-NL" sz="2800" b="1" dirty="0"/>
          </a:p>
        </p:txBody>
      </p:sp>
      <p:sp>
        <p:nvSpPr>
          <p:cNvPr id="9" name="Half kader 8"/>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0" name="Half kader 9"/>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1" name="Half kader 10"/>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pic>
        <p:nvPicPr>
          <p:cNvPr id="6145" name="Picture 1"/>
          <p:cNvPicPr>
            <a:picLocks noChangeAspect="1" noChangeArrowheads="1"/>
          </p:cNvPicPr>
          <p:nvPr/>
        </p:nvPicPr>
        <p:blipFill>
          <a:blip r:embed="rId2" cstate="print"/>
          <a:srcRect/>
          <a:stretch>
            <a:fillRect/>
          </a:stretch>
        </p:blipFill>
        <p:spPr bwMode="auto">
          <a:xfrm>
            <a:off x="611560" y="3127623"/>
            <a:ext cx="2047875" cy="733425"/>
          </a:xfrm>
          <a:prstGeom prst="rect">
            <a:avLst/>
          </a:prstGeom>
          <a:noFill/>
          <a:ln w="9525">
            <a:noFill/>
            <a:miter lim="800000"/>
            <a:headEnd/>
            <a:tailEnd/>
          </a:ln>
        </p:spPr>
      </p:pic>
      <p:pic>
        <p:nvPicPr>
          <p:cNvPr id="6146" name="Picture 2"/>
          <p:cNvPicPr>
            <a:picLocks noChangeAspect="1" noChangeArrowheads="1"/>
          </p:cNvPicPr>
          <p:nvPr/>
        </p:nvPicPr>
        <p:blipFill>
          <a:blip r:embed="rId3" cstate="print"/>
          <a:srcRect/>
          <a:stretch>
            <a:fillRect/>
          </a:stretch>
        </p:blipFill>
        <p:spPr bwMode="auto">
          <a:xfrm>
            <a:off x="5340338" y="2036340"/>
            <a:ext cx="1085850" cy="257175"/>
          </a:xfrm>
          <a:prstGeom prst="rect">
            <a:avLst/>
          </a:prstGeom>
          <a:noFill/>
          <a:ln w="9525">
            <a:noFill/>
            <a:miter lim="800000"/>
            <a:headEnd/>
            <a:tailEnd/>
          </a:ln>
        </p:spPr>
      </p:pic>
      <p:pic>
        <p:nvPicPr>
          <p:cNvPr id="6147" name="Picture 3"/>
          <p:cNvPicPr>
            <a:picLocks noChangeAspect="1" noChangeArrowheads="1"/>
          </p:cNvPicPr>
          <p:nvPr/>
        </p:nvPicPr>
        <p:blipFill>
          <a:blip r:embed="rId4" cstate="print"/>
          <a:srcRect/>
          <a:stretch>
            <a:fillRect/>
          </a:stretch>
        </p:blipFill>
        <p:spPr bwMode="auto">
          <a:xfrm>
            <a:off x="636240" y="4184501"/>
            <a:ext cx="6096000" cy="828675"/>
          </a:xfrm>
          <a:prstGeom prst="rect">
            <a:avLst/>
          </a:prstGeom>
          <a:noFill/>
          <a:ln w="9525">
            <a:noFill/>
            <a:miter lim="800000"/>
            <a:headEnd/>
            <a:tailEnd/>
          </a:ln>
        </p:spPr>
      </p:pic>
      <p:pic>
        <p:nvPicPr>
          <p:cNvPr id="6148" name="Picture 4"/>
          <p:cNvPicPr>
            <a:picLocks noChangeAspect="1" noChangeArrowheads="1"/>
          </p:cNvPicPr>
          <p:nvPr/>
        </p:nvPicPr>
        <p:blipFill>
          <a:blip r:embed="rId5" cstate="print"/>
          <a:srcRect/>
          <a:stretch>
            <a:fillRect/>
          </a:stretch>
        </p:blipFill>
        <p:spPr bwMode="auto">
          <a:xfrm>
            <a:off x="5940152" y="2376289"/>
            <a:ext cx="2466975" cy="1628775"/>
          </a:xfrm>
          <a:prstGeom prst="rect">
            <a:avLst/>
          </a:prstGeom>
          <a:noFill/>
          <a:ln w="9525">
            <a:noFill/>
            <a:miter lim="800000"/>
            <a:headEnd/>
            <a:tailEnd/>
          </a:ln>
        </p:spPr>
      </p:pic>
      <p:grpSp>
        <p:nvGrpSpPr>
          <p:cNvPr id="12" name="Group 11"/>
          <p:cNvGrpSpPr/>
          <p:nvPr/>
        </p:nvGrpSpPr>
        <p:grpSpPr>
          <a:xfrm>
            <a:off x="7740352" y="188640"/>
            <a:ext cx="1152128" cy="1579241"/>
            <a:chOff x="2699792" y="4869160"/>
            <a:chExt cx="1152128" cy="1579241"/>
          </a:xfrm>
        </p:grpSpPr>
        <p:sp>
          <p:nvSpPr>
            <p:cNvPr id="13" name="TextBox 12"/>
            <p:cNvSpPr txBox="1"/>
            <p:nvPr/>
          </p:nvSpPr>
          <p:spPr>
            <a:xfrm>
              <a:off x="2915816" y="4869160"/>
              <a:ext cx="936104" cy="369332"/>
            </a:xfrm>
            <a:prstGeom prst="rect">
              <a:avLst/>
            </a:prstGeom>
            <a:noFill/>
          </p:spPr>
          <p:txBody>
            <a:bodyPr wrap="square" rtlCol="0">
              <a:spAutoFit/>
            </a:bodyPr>
            <a:lstStyle/>
            <a:p>
              <a:r>
                <a:rPr lang="nl-NL" dirty="0" smtClean="0"/>
                <a:t>Rogier</a:t>
              </a:r>
              <a:endParaRPr lang="nl-NL" dirty="0"/>
            </a:p>
          </p:txBody>
        </p:sp>
        <p:pic>
          <p:nvPicPr>
            <p:cNvPr id="14" name="Picture 12" descr="http://t1.gstatic.com/images?q=tbn:ZCOBqbKYnzjJKM:http://www.ociowatch.com/wp-content/plugins/wp-o-matic/cache/9b6bf_Katy_la_oruga_1_en_illustrator_by_sergevirusx.png">
              <a:hlinkClick r:id="rId6"/>
            </p:cNvPr>
            <p:cNvPicPr>
              <a:picLocks noChangeAspect="1" noChangeArrowheads="1"/>
            </p:cNvPicPr>
            <p:nvPr/>
          </p:nvPicPr>
          <p:blipFill>
            <a:blip r:embed="rId7" cstate="print"/>
            <a:srcRect/>
            <a:stretch>
              <a:fillRect/>
            </a:stretch>
          </p:blipFill>
          <p:spPr bwMode="auto">
            <a:xfrm>
              <a:off x="2699792" y="5229200"/>
              <a:ext cx="1057275" cy="1219201"/>
            </a:xfrm>
            <a:prstGeom prst="rect">
              <a:avLst/>
            </a:prstGeom>
            <a:noFill/>
          </p:spPr>
        </p:pic>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7740352" y="188640"/>
            <a:ext cx="1152128" cy="1579241"/>
            <a:chOff x="2699792" y="4869160"/>
            <a:chExt cx="1152128" cy="1579241"/>
          </a:xfrm>
        </p:grpSpPr>
        <p:sp>
          <p:nvSpPr>
            <p:cNvPr id="15" name="TextBox 14"/>
            <p:cNvSpPr txBox="1"/>
            <p:nvPr/>
          </p:nvSpPr>
          <p:spPr>
            <a:xfrm>
              <a:off x="2915816" y="4869160"/>
              <a:ext cx="936104" cy="369332"/>
            </a:xfrm>
            <a:prstGeom prst="rect">
              <a:avLst/>
            </a:prstGeom>
            <a:noFill/>
          </p:spPr>
          <p:txBody>
            <a:bodyPr wrap="square" rtlCol="0">
              <a:spAutoFit/>
            </a:bodyPr>
            <a:lstStyle/>
            <a:p>
              <a:r>
                <a:rPr lang="nl-NL" dirty="0" smtClean="0"/>
                <a:t>Rogier</a:t>
              </a:r>
              <a:endParaRPr lang="nl-NL" dirty="0"/>
            </a:p>
          </p:txBody>
        </p:sp>
        <p:pic>
          <p:nvPicPr>
            <p:cNvPr id="16" name="Picture 12" descr="http://t1.gstatic.com/images?q=tbn:ZCOBqbKYnzjJKM:http://www.ociowatch.com/wp-content/plugins/wp-o-matic/cache/9b6bf_Katy_la_oruga_1_en_illustrator_by_sergevirusx.png">
              <a:hlinkClick r:id="rId2"/>
            </p:cNvPr>
            <p:cNvPicPr>
              <a:picLocks noChangeAspect="1" noChangeArrowheads="1"/>
            </p:cNvPicPr>
            <p:nvPr/>
          </p:nvPicPr>
          <p:blipFill>
            <a:blip r:embed="rId3" cstate="print"/>
            <a:srcRect/>
            <a:stretch>
              <a:fillRect/>
            </a:stretch>
          </p:blipFill>
          <p:spPr bwMode="auto">
            <a:xfrm>
              <a:off x="2699792" y="5229200"/>
              <a:ext cx="1057275" cy="1219201"/>
            </a:xfrm>
            <a:prstGeom prst="rect">
              <a:avLst/>
            </a:prstGeom>
            <a:noFill/>
          </p:spPr>
        </p:pic>
      </p:grpSp>
      <p:sp>
        <p:nvSpPr>
          <p:cNvPr id="15361" name="Titel 1"/>
          <p:cNvSpPr>
            <a:spLocks noGrp="1"/>
          </p:cNvSpPr>
          <p:nvPr>
            <p:ph type="title"/>
          </p:nvPr>
        </p:nvSpPr>
        <p:spPr/>
        <p:txBody>
          <a:bodyPr/>
          <a:lstStyle/>
          <a:p>
            <a:r>
              <a:rPr lang="nl-NL" dirty="0" smtClean="0">
                <a:latin typeface="Algerian" pitchFamily="82" charset="0"/>
              </a:rPr>
              <a:t>Determinant</a:t>
            </a:r>
          </a:p>
        </p:txBody>
      </p:sp>
      <p:sp>
        <p:nvSpPr>
          <p:cNvPr id="15362" name="Rechthoek 7"/>
          <p:cNvSpPr>
            <a:spLocks noChangeArrowheads="1"/>
          </p:cNvSpPr>
          <p:nvPr/>
        </p:nvSpPr>
        <p:spPr bwMode="auto">
          <a:xfrm>
            <a:off x="467544" y="1412776"/>
            <a:ext cx="7560840" cy="4801314"/>
          </a:xfrm>
          <a:prstGeom prst="rect">
            <a:avLst/>
          </a:prstGeom>
          <a:noFill/>
          <a:ln w="9525">
            <a:noFill/>
            <a:miter lim="800000"/>
            <a:headEnd/>
            <a:tailEnd/>
          </a:ln>
        </p:spPr>
        <p:txBody>
          <a:bodyPr wrap="square">
            <a:spAutoFit/>
          </a:bodyPr>
          <a:lstStyle/>
          <a:p>
            <a:r>
              <a:rPr lang="nl-NL" dirty="0">
                <a:latin typeface="Calibri" pitchFamily="34" charset="0"/>
              </a:rPr>
              <a:t>De determinant is het georiënteerde volume van het parallellepipedum gevormd door de vectoren in de matrix.</a:t>
            </a: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endParaRPr lang="nl-NL" dirty="0">
              <a:latin typeface="Calibri" pitchFamily="34" charset="0"/>
            </a:endParaRPr>
          </a:p>
          <a:p>
            <a:r>
              <a:rPr lang="nl-NL" dirty="0">
                <a:latin typeface="Calibri" pitchFamily="34" charset="0"/>
              </a:rPr>
              <a:t>Niet iedere matrix heeft een inverse. Als het stelsel vergelijkingen oplosbaar is dan wel, en omgekeerd. Om te bepalen of het stelsel oplosbaar is, dus of A een inverse heeft, berekenen we de </a:t>
            </a:r>
            <a:r>
              <a:rPr lang="nl-NL" i="1" dirty="0">
                <a:latin typeface="Calibri" pitchFamily="34" charset="0"/>
              </a:rPr>
              <a:t>determinant</a:t>
            </a:r>
            <a:r>
              <a:rPr lang="nl-NL" dirty="0">
                <a:latin typeface="Calibri" pitchFamily="34" charset="0"/>
              </a:rPr>
              <a:t> van A. Als de determinant gelijk is aan 0 geen inverse.</a:t>
            </a:r>
          </a:p>
        </p:txBody>
      </p:sp>
      <p:pic>
        <p:nvPicPr>
          <p:cNvPr id="15363" name="Picture 3"/>
          <p:cNvPicPr>
            <a:picLocks noChangeAspect="1" noChangeArrowheads="1"/>
          </p:cNvPicPr>
          <p:nvPr/>
        </p:nvPicPr>
        <p:blipFill>
          <a:blip r:embed="rId4" cstate="print"/>
          <a:srcRect/>
          <a:stretch>
            <a:fillRect/>
          </a:stretch>
        </p:blipFill>
        <p:spPr bwMode="auto">
          <a:xfrm>
            <a:off x="755650" y="3500438"/>
            <a:ext cx="1038225" cy="1000125"/>
          </a:xfrm>
          <a:prstGeom prst="rect">
            <a:avLst/>
          </a:prstGeom>
          <a:noFill/>
          <a:ln w="9525">
            <a:noFill/>
            <a:miter lim="800000"/>
            <a:headEnd/>
            <a:tailEnd/>
          </a:ln>
        </p:spPr>
      </p:pic>
      <p:pic>
        <p:nvPicPr>
          <p:cNvPr id="15364" name="Picture 8" descr="D = \begin{vmatrix} a &amp; b \\ c &amp; d \end{vmatrix}= ad-bc "/>
          <p:cNvPicPr>
            <a:picLocks noChangeAspect="1" noChangeArrowheads="1"/>
          </p:cNvPicPr>
          <p:nvPr/>
        </p:nvPicPr>
        <p:blipFill>
          <a:blip r:embed="rId5" cstate="print"/>
          <a:srcRect/>
          <a:stretch>
            <a:fillRect/>
          </a:stretch>
        </p:blipFill>
        <p:spPr bwMode="auto">
          <a:xfrm>
            <a:off x="611188" y="2592710"/>
            <a:ext cx="1724025" cy="476250"/>
          </a:xfrm>
          <a:prstGeom prst="rect">
            <a:avLst/>
          </a:prstGeom>
          <a:noFill/>
          <a:ln w="9525">
            <a:noFill/>
            <a:miter lim="800000"/>
            <a:headEnd/>
            <a:tailEnd/>
          </a:ln>
        </p:spPr>
      </p:pic>
      <p:pic>
        <p:nvPicPr>
          <p:cNvPr id="15365" name="Picture 5" descr="http://pad3.whstatic.com/images/thumb/6/66/Determinant_840.png/500px-Determinant_840.png"/>
          <p:cNvPicPr>
            <a:picLocks noChangeAspect="1" noChangeArrowheads="1"/>
          </p:cNvPicPr>
          <p:nvPr/>
        </p:nvPicPr>
        <p:blipFill>
          <a:blip r:embed="rId6" cstate="print"/>
          <a:srcRect/>
          <a:stretch>
            <a:fillRect/>
          </a:stretch>
        </p:blipFill>
        <p:spPr bwMode="auto">
          <a:xfrm>
            <a:off x="2700338" y="3500438"/>
            <a:ext cx="4762500" cy="1504950"/>
          </a:xfrm>
          <a:prstGeom prst="rect">
            <a:avLst/>
          </a:prstGeom>
          <a:noFill/>
          <a:ln w="9525">
            <a:noFill/>
            <a:miter lim="800000"/>
            <a:headEnd/>
            <a:tailEnd/>
          </a:ln>
        </p:spPr>
      </p:pic>
      <p:sp>
        <p:nvSpPr>
          <p:cNvPr id="15366" name="Tekstvak 13"/>
          <p:cNvSpPr txBox="1">
            <a:spLocks noChangeArrowheads="1"/>
          </p:cNvSpPr>
          <p:nvPr/>
        </p:nvSpPr>
        <p:spPr bwMode="auto">
          <a:xfrm>
            <a:off x="611188" y="3141663"/>
            <a:ext cx="1498600" cy="368300"/>
          </a:xfrm>
          <a:prstGeom prst="rect">
            <a:avLst/>
          </a:prstGeom>
          <a:noFill/>
          <a:ln w="9525">
            <a:noFill/>
            <a:miter lim="800000"/>
            <a:headEnd/>
            <a:tailEnd/>
          </a:ln>
        </p:spPr>
        <p:txBody>
          <a:bodyPr wrap="none">
            <a:spAutoFit/>
          </a:bodyPr>
          <a:lstStyle/>
          <a:p>
            <a:r>
              <a:rPr lang="nl-NL">
                <a:latin typeface="Calibri" pitchFamily="34" charset="0"/>
              </a:rPr>
              <a:t>tekenafspraak</a:t>
            </a:r>
          </a:p>
        </p:txBody>
      </p:sp>
      <p:sp>
        <p:nvSpPr>
          <p:cNvPr id="15367" name="Tekstvak 14"/>
          <p:cNvSpPr txBox="1">
            <a:spLocks noChangeArrowheads="1"/>
          </p:cNvSpPr>
          <p:nvPr/>
        </p:nvSpPr>
        <p:spPr bwMode="auto">
          <a:xfrm>
            <a:off x="539750" y="2133600"/>
            <a:ext cx="1763713" cy="368300"/>
          </a:xfrm>
          <a:prstGeom prst="rect">
            <a:avLst/>
          </a:prstGeom>
          <a:noFill/>
          <a:ln w="9525">
            <a:noFill/>
            <a:miter lim="800000"/>
            <a:headEnd/>
            <a:tailEnd/>
          </a:ln>
        </p:spPr>
        <p:txBody>
          <a:bodyPr wrap="none">
            <a:spAutoFit/>
          </a:bodyPr>
          <a:lstStyle/>
          <a:p>
            <a:r>
              <a:rPr lang="nl-NL">
                <a:latin typeface="Calibri" pitchFamily="34" charset="0"/>
              </a:rPr>
              <a:t>Determinant 2x2</a:t>
            </a:r>
          </a:p>
        </p:txBody>
      </p:sp>
      <p:sp>
        <p:nvSpPr>
          <p:cNvPr id="15368" name="Tekstvak 16"/>
          <p:cNvSpPr txBox="1">
            <a:spLocks noChangeArrowheads="1"/>
          </p:cNvSpPr>
          <p:nvPr/>
        </p:nvSpPr>
        <p:spPr bwMode="auto">
          <a:xfrm>
            <a:off x="2771775" y="3213100"/>
            <a:ext cx="1763713" cy="369888"/>
          </a:xfrm>
          <a:prstGeom prst="rect">
            <a:avLst/>
          </a:prstGeom>
          <a:noFill/>
          <a:ln w="9525">
            <a:noFill/>
            <a:miter lim="800000"/>
            <a:headEnd/>
            <a:tailEnd/>
          </a:ln>
        </p:spPr>
        <p:txBody>
          <a:bodyPr wrap="none">
            <a:spAutoFit/>
          </a:bodyPr>
          <a:lstStyle/>
          <a:p>
            <a:r>
              <a:rPr lang="nl-NL">
                <a:latin typeface="Calibri" pitchFamily="34" charset="0"/>
              </a:rPr>
              <a:t>Determinant 3x3</a:t>
            </a:r>
          </a:p>
        </p:txBody>
      </p:sp>
      <p:sp>
        <p:nvSpPr>
          <p:cNvPr id="10" name="Tekstvak 9"/>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12/22</a:t>
            </a:r>
            <a:endParaRPr lang="nl-NL" sz="2800" b="1" dirty="0"/>
          </a:p>
        </p:txBody>
      </p:sp>
      <p:sp>
        <p:nvSpPr>
          <p:cNvPr id="11" name="Half kader 10"/>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2" name="Half kader 11"/>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3" name="Half kader 12"/>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35496" y="274638"/>
            <a:ext cx="8229600" cy="1143000"/>
          </a:xfrm>
        </p:spPr>
        <p:txBody>
          <a:bodyPr>
            <a:normAutofit fontScale="90000"/>
          </a:bodyPr>
          <a:lstStyle/>
          <a:p>
            <a:r>
              <a:rPr lang="nl-NL" dirty="0" smtClean="0">
                <a:latin typeface="Algerian" pitchFamily="82" charset="0"/>
              </a:rPr>
              <a:t>Eigenwaarden en -vectoren</a:t>
            </a:r>
          </a:p>
        </p:txBody>
      </p:sp>
      <p:sp>
        <p:nvSpPr>
          <p:cNvPr id="17410" name="Content Placeholder 2"/>
          <p:cNvSpPr>
            <a:spLocks noGrp="1"/>
          </p:cNvSpPr>
          <p:nvPr>
            <p:ph idx="1"/>
          </p:nvPr>
        </p:nvSpPr>
        <p:spPr>
          <a:xfrm>
            <a:off x="457200" y="1600200"/>
            <a:ext cx="8229600" cy="4852988"/>
          </a:xfrm>
        </p:spPr>
        <p:txBody>
          <a:bodyPr/>
          <a:lstStyle/>
          <a:p>
            <a:r>
              <a:rPr lang="nl-NL" sz="2000" dirty="0" smtClean="0"/>
              <a:t>Iedere vector kun je met behulp van een lineaire transformatie een andere waarde geven. Voorbeeld vector x vermenigvuldigen met matrix A geeft </a:t>
            </a:r>
            <a:r>
              <a:rPr lang="nl-NL" sz="2000" dirty="0" err="1" smtClean="0"/>
              <a:t>Ax</a:t>
            </a:r>
            <a:r>
              <a:rPr lang="nl-NL" sz="2000" dirty="0" smtClean="0"/>
              <a:t>. Soms komt deze nieuwe waarde </a:t>
            </a:r>
            <a:r>
              <a:rPr lang="nl-NL" sz="2000" dirty="0" err="1" smtClean="0"/>
              <a:t>Ax</a:t>
            </a:r>
            <a:r>
              <a:rPr lang="nl-NL" sz="2000" dirty="0" smtClean="0"/>
              <a:t> neer op een veelvoud van de oorspronkelijke vector x, dus </a:t>
            </a:r>
            <a:r>
              <a:rPr lang="nl-NL" sz="2000" dirty="0" err="1" smtClean="0"/>
              <a:t>Ax</a:t>
            </a:r>
            <a:r>
              <a:rPr lang="nl-NL" sz="2000" dirty="0" smtClean="0"/>
              <a:t> = </a:t>
            </a:r>
            <a:r>
              <a:rPr lang="nl-NL" sz="2000" dirty="0" err="1" smtClean="0"/>
              <a:t>λx</a:t>
            </a:r>
            <a:r>
              <a:rPr lang="nl-NL" sz="2000" dirty="0" smtClean="0"/>
              <a:t>. Als dit zo is, dan is λ een eigenwaarde van matrix A, en de bijbehorende vector x is een eigenvector van A.</a:t>
            </a:r>
          </a:p>
          <a:p>
            <a:endParaRPr lang="nl-NL" sz="2000" dirty="0" smtClean="0"/>
          </a:p>
          <a:p>
            <a:r>
              <a:rPr lang="nl-NL" sz="2000" dirty="0" smtClean="0"/>
              <a:t>Voorbeeld:</a:t>
            </a:r>
          </a:p>
          <a:p>
            <a:endParaRPr lang="nl-NL" sz="2000" dirty="0" smtClean="0"/>
          </a:p>
          <a:p>
            <a:endParaRPr lang="nl-NL" sz="2000" dirty="0" smtClean="0"/>
          </a:p>
          <a:p>
            <a:r>
              <a:rPr lang="nl-NL" sz="2000" dirty="0" smtClean="0"/>
              <a:t>De beeldvector is een veelvoud van zichzelf; in dit geval vermenigvuldigd met +2. Vectoren die bij vermenigvuldiging met een matrix op een veelvoud van zichzelf worden afgebeeld, heten eigenvectoren van die matrix.</a:t>
            </a:r>
          </a:p>
          <a:p>
            <a:endParaRPr lang="nl-NL" sz="2000" dirty="0" smtClean="0"/>
          </a:p>
          <a:p>
            <a:endParaRPr lang="nl-NL" sz="2000" dirty="0" smtClean="0"/>
          </a:p>
          <a:p>
            <a:endParaRPr lang="nl-NL" sz="2000" dirty="0" smtClean="0"/>
          </a:p>
          <a:p>
            <a:endParaRPr lang="nl-NL" sz="2000" dirty="0" smtClean="0"/>
          </a:p>
          <a:p>
            <a:endParaRPr lang="nl-NL" sz="2000" dirty="0" smtClean="0"/>
          </a:p>
        </p:txBody>
      </p:sp>
      <p:pic>
        <p:nvPicPr>
          <p:cNvPr id="17411" name="Picture 3"/>
          <p:cNvPicPr>
            <a:picLocks noChangeAspect="1" noChangeArrowheads="1"/>
          </p:cNvPicPr>
          <p:nvPr/>
        </p:nvPicPr>
        <p:blipFill>
          <a:blip r:embed="rId2" cstate="print"/>
          <a:srcRect/>
          <a:stretch>
            <a:fillRect/>
          </a:stretch>
        </p:blipFill>
        <p:spPr bwMode="auto">
          <a:xfrm>
            <a:off x="2555875" y="3716338"/>
            <a:ext cx="4094163" cy="922337"/>
          </a:xfrm>
          <a:prstGeom prst="rect">
            <a:avLst/>
          </a:prstGeom>
          <a:noFill/>
          <a:ln w="9525">
            <a:noFill/>
            <a:miter lim="800000"/>
            <a:headEnd/>
            <a:tailEnd/>
          </a:ln>
        </p:spPr>
      </p:pic>
      <p:sp>
        <p:nvSpPr>
          <p:cNvPr id="5" name="Tekstvak 4"/>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13/22</a:t>
            </a:r>
            <a:endParaRPr lang="nl-NL" sz="2800" b="1" dirty="0"/>
          </a:p>
        </p:txBody>
      </p:sp>
      <p:sp>
        <p:nvSpPr>
          <p:cNvPr id="6" name="Half kader 5"/>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7" name="Half kader 6"/>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8" name="Half kader 7"/>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grpSp>
        <p:nvGrpSpPr>
          <p:cNvPr id="9" name="Group 8"/>
          <p:cNvGrpSpPr/>
          <p:nvPr/>
        </p:nvGrpSpPr>
        <p:grpSpPr>
          <a:xfrm>
            <a:off x="7883861" y="260648"/>
            <a:ext cx="1260139" cy="1368152"/>
            <a:chOff x="4283968" y="4005064"/>
            <a:chExt cx="1260139" cy="1368152"/>
          </a:xfrm>
        </p:grpSpPr>
        <p:sp>
          <p:nvSpPr>
            <p:cNvPr id="10" name="TextBox 9"/>
            <p:cNvSpPr txBox="1"/>
            <p:nvPr/>
          </p:nvSpPr>
          <p:spPr>
            <a:xfrm>
              <a:off x="4283968" y="4005064"/>
              <a:ext cx="936104" cy="369332"/>
            </a:xfrm>
            <a:prstGeom prst="rect">
              <a:avLst/>
            </a:prstGeom>
            <a:noFill/>
          </p:spPr>
          <p:txBody>
            <a:bodyPr wrap="square" rtlCol="0">
              <a:spAutoFit/>
            </a:bodyPr>
            <a:lstStyle/>
            <a:p>
              <a:r>
                <a:rPr lang="nl-NL" dirty="0" smtClean="0"/>
                <a:t>Freek</a:t>
              </a:r>
              <a:endParaRPr lang="nl-NL" dirty="0"/>
            </a:p>
          </p:txBody>
        </p:sp>
        <p:pic>
          <p:nvPicPr>
            <p:cNvPr id="11" name="Picture 10" descr="http://t1.gstatic.com/images?q=tbn:bsdNXh2deU9GSM:http://www.drehscheibe-foren.de/foren/file.php%3F4,file%3D7540">
              <a:hlinkClick r:id="rId3"/>
            </p:cNvPr>
            <p:cNvPicPr>
              <a:picLocks noChangeAspect="1" noChangeArrowheads="1"/>
            </p:cNvPicPr>
            <p:nvPr/>
          </p:nvPicPr>
          <p:blipFill>
            <a:blip r:embed="rId4" cstate="print"/>
            <a:srcRect/>
            <a:stretch>
              <a:fillRect/>
            </a:stretch>
          </p:blipFill>
          <p:spPr bwMode="auto">
            <a:xfrm>
              <a:off x="4283968" y="4365104"/>
              <a:ext cx="1260139" cy="1008112"/>
            </a:xfrm>
            <a:prstGeom prst="rect">
              <a:avLst/>
            </a:prstGeom>
            <a:noFill/>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2"/>
          <p:cNvSpPr>
            <a:spLocks noGrp="1"/>
          </p:cNvSpPr>
          <p:nvPr>
            <p:ph idx="1"/>
          </p:nvPr>
        </p:nvSpPr>
        <p:spPr>
          <a:xfrm>
            <a:off x="468313" y="908050"/>
            <a:ext cx="7344047" cy="5722938"/>
          </a:xfrm>
        </p:spPr>
        <p:txBody>
          <a:bodyPr/>
          <a:lstStyle/>
          <a:p>
            <a:r>
              <a:rPr lang="nl-NL" sz="2000" dirty="0" smtClean="0"/>
              <a:t>Om te controleren of een willekeurige λ een eigenwaarde is van een matrix A, moet je de vergelijking hieronder oplossen, waarbij p, q niet gelijk mag zijn aan de nulvector.</a:t>
            </a:r>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a:p>
            <a:endParaRPr lang="nl-NL" sz="2000" dirty="0" smtClean="0"/>
          </a:p>
        </p:txBody>
      </p:sp>
      <p:pic>
        <p:nvPicPr>
          <p:cNvPr id="18435" name="Picture 2"/>
          <p:cNvPicPr>
            <a:picLocks noChangeAspect="1" noChangeArrowheads="1"/>
          </p:cNvPicPr>
          <p:nvPr/>
        </p:nvPicPr>
        <p:blipFill>
          <a:blip r:embed="rId2" cstate="print"/>
          <a:srcRect/>
          <a:stretch>
            <a:fillRect/>
          </a:stretch>
        </p:blipFill>
        <p:spPr bwMode="auto">
          <a:xfrm>
            <a:off x="2411413" y="2015703"/>
            <a:ext cx="4262437" cy="1081087"/>
          </a:xfrm>
          <a:prstGeom prst="rect">
            <a:avLst/>
          </a:prstGeom>
          <a:noFill/>
          <a:ln w="9525">
            <a:noFill/>
            <a:miter lim="800000"/>
            <a:headEnd/>
            <a:tailEnd/>
          </a:ln>
        </p:spPr>
      </p:pic>
      <p:pic>
        <p:nvPicPr>
          <p:cNvPr id="18436" name="Picture 3"/>
          <p:cNvPicPr>
            <a:picLocks noChangeAspect="1" noChangeArrowheads="1"/>
          </p:cNvPicPr>
          <p:nvPr/>
        </p:nvPicPr>
        <p:blipFill>
          <a:blip r:embed="rId3" cstate="print"/>
          <a:srcRect/>
          <a:stretch>
            <a:fillRect/>
          </a:stretch>
        </p:blipFill>
        <p:spPr bwMode="auto">
          <a:xfrm>
            <a:off x="2916238" y="3168228"/>
            <a:ext cx="2676525" cy="936625"/>
          </a:xfrm>
          <a:prstGeom prst="rect">
            <a:avLst/>
          </a:prstGeom>
          <a:noFill/>
          <a:ln w="9525">
            <a:noFill/>
            <a:miter lim="800000"/>
            <a:headEnd/>
            <a:tailEnd/>
          </a:ln>
        </p:spPr>
      </p:pic>
      <p:pic>
        <p:nvPicPr>
          <p:cNvPr id="18437" name="Picture 4"/>
          <p:cNvPicPr>
            <a:picLocks noChangeAspect="1" noChangeArrowheads="1"/>
          </p:cNvPicPr>
          <p:nvPr/>
        </p:nvPicPr>
        <p:blipFill>
          <a:blip r:embed="rId4" cstate="print"/>
          <a:srcRect/>
          <a:stretch>
            <a:fillRect/>
          </a:stretch>
        </p:blipFill>
        <p:spPr bwMode="auto">
          <a:xfrm>
            <a:off x="2411413" y="4249315"/>
            <a:ext cx="3744912" cy="922338"/>
          </a:xfrm>
          <a:prstGeom prst="rect">
            <a:avLst/>
          </a:prstGeom>
          <a:noFill/>
          <a:ln w="9525">
            <a:noFill/>
            <a:miter lim="800000"/>
            <a:headEnd/>
            <a:tailEnd/>
          </a:ln>
        </p:spPr>
      </p:pic>
      <p:pic>
        <p:nvPicPr>
          <p:cNvPr id="18438" name="Picture 5"/>
          <p:cNvPicPr>
            <a:picLocks noChangeAspect="1" noChangeArrowheads="1"/>
          </p:cNvPicPr>
          <p:nvPr/>
        </p:nvPicPr>
        <p:blipFill>
          <a:blip r:embed="rId5" cstate="print"/>
          <a:srcRect/>
          <a:stretch>
            <a:fillRect/>
          </a:stretch>
        </p:blipFill>
        <p:spPr bwMode="auto">
          <a:xfrm>
            <a:off x="2268538" y="5400253"/>
            <a:ext cx="4175125" cy="981075"/>
          </a:xfrm>
          <a:prstGeom prst="rect">
            <a:avLst/>
          </a:prstGeom>
          <a:noFill/>
          <a:ln w="9525">
            <a:noFill/>
            <a:miter lim="800000"/>
            <a:headEnd/>
            <a:tailEnd/>
          </a:ln>
        </p:spPr>
      </p:pic>
      <p:sp>
        <p:nvSpPr>
          <p:cNvPr id="7" name="Tekstvak 6"/>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14/22</a:t>
            </a:r>
            <a:endParaRPr lang="nl-NL" sz="2800" b="1" dirty="0"/>
          </a:p>
        </p:txBody>
      </p:sp>
      <p:sp>
        <p:nvSpPr>
          <p:cNvPr id="8" name="Half kader 7"/>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9" name="Half kader 8"/>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0" name="Half kader 9"/>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grpSp>
        <p:nvGrpSpPr>
          <p:cNvPr id="11" name="Group 10"/>
          <p:cNvGrpSpPr/>
          <p:nvPr/>
        </p:nvGrpSpPr>
        <p:grpSpPr>
          <a:xfrm>
            <a:off x="7883861" y="260648"/>
            <a:ext cx="1260139" cy="1368152"/>
            <a:chOff x="4283968" y="4005064"/>
            <a:chExt cx="1260139" cy="1368152"/>
          </a:xfrm>
        </p:grpSpPr>
        <p:sp>
          <p:nvSpPr>
            <p:cNvPr id="12" name="TextBox 11"/>
            <p:cNvSpPr txBox="1"/>
            <p:nvPr/>
          </p:nvSpPr>
          <p:spPr>
            <a:xfrm>
              <a:off x="4283968" y="4005064"/>
              <a:ext cx="936104" cy="369332"/>
            </a:xfrm>
            <a:prstGeom prst="rect">
              <a:avLst/>
            </a:prstGeom>
            <a:noFill/>
          </p:spPr>
          <p:txBody>
            <a:bodyPr wrap="square" rtlCol="0">
              <a:spAutoFit/>
            </a:bodyPr>
            <a:lstStyle/>
            <a:p>
              <a:r>
                <a:rPr lang="nl-NL" dirty="0" smtClean="0"/>
                <a:t>Freek</a:t>
              </a:r>
              <a:endParaRPr lang="nl-NL" dirty="0"/>
            </a:p>
          </p:txBody>
        </p:sp>
        <p:pic>
          <p:nvPicPr>
            <p:cNvPr id="13" name="Picture 10" descr="http://t1.gstatic.com/images?q=tbn:bsdNXh2deU9GSM:http://www.drehscheibe-foren.de/foren/file.php%3F4,file%3D7540">
              <a:hlinkClick r:id="rId6"/>
            </p:cNvPr>
            <p:cNvPicPr>
              <a:picLocks noChangeAspect="1" noChangeArrowheads="1"/>
            </p:cNvPicPr>
            <p:nvPr/>
          </p:nvPicPr>
          <p:blipFill>
            <a:blip r:embed="rId7" cstate="print"/>
            <a:srcRect/>
            <a:stretch>
              <a:fillRect/>
            </a:stretch>
          </p:blipFill>
          <p:spPr bwMode="auto">
            <a:xfrm>
              <a:off x="4283968" y="4365104"/>
              <a:ext cx="1260139" cy="1008112"/>
            </a:xfrm>
            <a:prstGeom prst="rect">
              <a:avLst/>
            </a:prstGeom>
            <a:noFill/>
          </p:spPr>
        </p:pic>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7992381" y="260648"/>
            <a:ext cx="1260139" cy="1368152"/>
            <a:chOff x="4283968" y="4005064"/>
            <a:chExt cx="1260139" cy="1368152"/>
          </a:xfrm>
        </p:grpSpPr>
        <p:sp>
          <p:nvSpPr>
            <p:cNvPr id="12" name="TextBox 11"/>
            <p:cNvSpPr txBox="1"/>
            <p:nvPr/>
          </p:nvSpPr>
          <p:spPr>
            <a:xfrm>
              <a:off x="4283968" y="4005064"/>
              <a:ext cx="936104" cy="369332"/>
            </a:xfrm>
            <a:prstGeom prst="rect">
              <a:avLst/>
            </a:prstGeom>
            <a:noFill/>
          </p:spPr>
          <p:txBody>
            <a:bodyPr wrap="square" rtlCol="0">
              <a:spAutoFit/>
            </a:bodyPr>
            <a:lstStyle/>
            <a:p>
              <a:r>
                <a:rPr lang="nl-NL" dirty="0" smtClean="0"/>
                <a:t>Freek</a:t>
              </a:r>
              <a:endParaRPr lang="nl-NL" dirty="0"/>
            </a:p>
          </p:txBody>
        </p:sp>
        <p:pic>
          <p:nvPicPr>
            <p:cNvPr id="13" name="Picture 10" descr="http://t1.gstatic.com/images?q=tbn:bsdNXh2deU9GSM:http://www.drehscheibe-foren.de/foren/file.php%3F4,file%3D7540">
              <a:hlinkClick r:id="rId2"/>
            </p:cNvPr>
            <p:cNvPicPr>
              <a:picLocks noChangeAspect="1" noChangeArrowheads="1"/>
            </p:cNvPicPr>
            <p:nvPr/>
          </p:nvPicPr>
          <p:blipFill>
            <a:blip r:embed="rId3" cstate="print"/>
            <a:srcRect/>
            <a:stretch>
              <a:fillRect/>
            </a:stretch>
          </p:blipFill>
          <p:spPr bwMode="auto">
            <a:xfrm>
              <a:off x="4283968" y="4365104"/>
              <a:ext cx="1260139" cy="1008112"/>
            </a:xfrm>
            <a:prstGeom prst="rect">
              <a:avLst/>
            </a:prstGeom>
            <a:noFill/>
          </p:spPr>
        </p:pic>
      </p:grpSp>
      <p:sp>
        <p:nvSpPr>
          <p:cNvPr id="19457" name="Content Placeholder 2"/>
          <p:cNvSpPr>
            <a:spLocks noGrp="1"/>
          </p:cNvSpPr>
          <p:nvPr>
            <p:ph idx="1"/>
          </p:nvPr>
        </p:nvSpPr>
        <p:spPr>
          <a:xfrm>
            <a:off x="468313" y="908050"/>
            <a:ext cx="8229600" cy="5722938"/>
          </a:xfrm>
        </p:spPr>
        <p:txBody>
          <a:bodyPr/>
          <a:lstStyle/>
          <a:p>
            <a:r>
              <a:rPr lang="nl-NL" sz="2000" smtClean="0"/>
              <a:t>Niet-triviale oplossingen bestaan als de matrix (A-Iλ)                                 niet-inverteerbaar is, dus om de eigenwaarden van een matrix A op te sporen, moet je de vergelijking det(A – Iλ) = 0 oplossen. Een matrix met determinant nul is namelijk niet inverteerbaar, waardoor Ax niet-triviale oplossingen krijgt (en dan bestaan er ook eigenvectoren).</a:t>
            </a:r>
          </a:p>
          <a:p>
            <a:endParaRPr lang="nl-NL" sz="2000" smtClean="0"/>
          </a:p>
          <a:p>
            <a:endParaRPr lang="nl-NL" sz="2000" smtClean="0"/>
          </a:p>
          <a:p>
            <a:endParaRPr lang="nl-NL" sz="2000" smtClean="0"/>
          </a:p>
        </p:txBody>
      </p:sp>
      <p:grpSp>
        <p:nvGrpSpPr>
          <p:cNvPr id="2" name="Group 9"/>
          <p:cNvGrpSpPr>
            <a:grpSpLocks/>
          </p:cNvGrpSpPr>
          <p:nvPr/>
        </p:nvGrpSpPr>
        <p:grpSpPr bwMode="auto">
          <a:xfrm>
            <a:off x="179388" y="3068638"/>
            <a:ext cx="8423275" cy="2160587"/>
            <a:chOff x="395536" y="2636912"/>
            <a:chExt cx="8422509" cy="2160240"/>
          </a:xfrm>
        </p:grpSpPr>
        <p:pic>
          <p:nvPicPr>
            <p:cNvPr id="19460" name="Picture 2"/>
            <p:cNvPicPr>
              <a:picLocks noChangeAspect="1" noChangeArrowheads="1"/>
            </p:cNvPicPr>
            <p:nvPr/>
          </p:nvPicPr>
          <p:blipFill>
            <a:blip r:embed="rId4" cstate="print"/>
            <a:srcRect/>
            <a:stretch>
              <a:fillRect/>
            </a:stretch>
          </p:blipFill>
          <p:spPr bwMode="auto">
            <a:xfrm>
              <a:off x="395536" y="2636912"/>
              <a:ext cx="8422509" cy="1080120"/>
            </a:xfrm>
            <a:prstGeom prst="rect">
              <a:avLst/>
            </a:prstGeom>
            <a:noFill/>
            <a:ln w="9525">
              <a:noFill/>
              <a:miter lim="800000"/>
              <a:headEnd/>
              <a:tailEnd/>
            </a:ln>
          </p:spPr>
        </p:pic>
        <p:pic>
          <p:nvPicPr>
            <p:cNvPr id="19461" name="Picture 3"/>
            <p:cNvPicPr>
              <a:picLocks noChangeAspect="1" noChangeArrowheads="1"/>
            </p:cNvPicPr>
            <p:nvPr/>
          </p:nvPicPr>
          <p:blipFill>
            <a:blip r:embed="rId5" cstate="print"/>
            <a:srcRect/>
            <a:stretch>
              <a:fillRect/>
            </a:stretch>
          </p:blipFill>
          <p:spPr bwMode="auto">
            <a:xfrm>
              <a:off x="2411760" y="3501008"/>
              <a:ext cx="4309891" cy="792088"/>
            </a:xfrm>
            <a:prstGeom prst="rect">
              <a:avLst/>
            </a:prstGeom>
            <a:noFill/>
            <a:ln w="9525">
              <a:noFill/>
              <a:miter lim="800000"/>
              <a:headEnd/>
              <a:tailEnd/>
            </a:ln>
          </p:spPr>
        </p:pic>
        <p:pic>
          <p:nvPicPr>
            <p:cNvPr id="19462" name="Picture 4"/>
            <p:cNvPicPr>
              <a:picLocks noChangeAspect="1" noChangeArrowheads="1"/>
            </p:cNvPicPr>
            <p:nvPr/>
          </p:nvPicPr>
          <p:blipFill>
            <a:blip r:embed="rId6" cstate="print"/>
            <a:srcRect/>
            <a:stretch>
              <a:fillRect/>
            </a:stretch>
          </p:blipFill>
          <p:spPr bwMode="auto">
            <a:xfrm>
              <a:off x="3275856" y="4293096"/>
              <a:ext cx="2394266" cy="504056"/>
            </a:xfrm>
            <a:prstGeom prst="rect">
              <a:avLst/>
            </a:prstGeom>
            <a:noFill/>
            <a:ln w="9525">
              <a:noFill/>
              <a:miter lim="800000"/>
              <a:headEnd/>
              <a:tailEnd/>
            </a:ln>
          </p:spPr>
        </p:pic>
      </p:grpSp>
      <p:sp>
        <p:nvSpPr>
          <p:cNvPr id="7" name="Tekstvak 6"/>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15/22</a:t>
            </a:r>
            <a:endParaRPr lang="nl-NL" sz="2800" b="1" dirty="0"/>
          </a:p>
        </p:txBody>
      </p:sp>
      <p:sp>
        <p:nvSpPr>
          <p:cNvPr id="8" name="Half kader 7"/>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9" name="Half kader 8"/>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0" name="Half kader 9"/>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7883861" y="260648"/>
            <a:ext cx="1260139" cy="1368152"/>
            <a:chOff x="4283968" y="4005064"/>
            <a:chExt cx="1260139" cy="1368152"/>
          </a:xfrm>
        </p:grpSpPr>
        <p:sp>
          <p:nvSpPr>
            <p:cNvPr id="10" name="TextBox 9"/>
            <p:cNvSpPr txBox="1"/>
            <p:nvPr/>
          </p:nvSpPr>
          <p:spPr>
            <a:xfrm>
              <a:off x="4283968" y="4005064"/>
              <a:ext cx="936104" cy="369332"/>
            </a:xfrm>
            <a:prstGeom prst="rect">
              <a:avLst/>
            </a:prstGeom>
            <a:noFill/>
          </p:spPr>
          <p:txBody>
            <a:bodyPr wrap="square" rtlCol="0">
              <a:spAutoFit/>
            </a:bodyPr>
            <a:lstStyle/>
            <a:p>
              <a:r>
                <a:rPr lang="nl-NL" dirty="0" smtClean="0"/>
                <a:t>Freek</a:t>
              </a:r>
              <a:endParaRPr lang="nl-NL" dirty="0"/>
            </a:p>
          </p:txBody>
        </p:sp>
        <p:pic>
          <p:nvPicPr>
            <p:cNvPr id="11" name="Picture 10" descr="http://t1.gstatic.com/images?q=tbn:bsdNXh2deU9GSM:http://www.drehscheibe-foren.de/foren/file.php%3F4,file%3D7540">
              <a:hlinkClick r:id="rId3"/>
            </p:cNvPr>
            <p:cNvPicPr>
              <a:picLocks noChangeAspect="1" noChangeArrowheads="1"/>
            </p:cNvPicPr>
            <p:nvPr/>
          </p:nvPicPr>
          <p:blipFill>
            <a:blip r:embed="rId4" cstate="print"/>
            <a:srcRect/>
            <a:stretch>
              <a:fillRect/>
            </a:stretch>
          </p:blipFill>
          <p:spPr bwMode="auto">
            <a:xfrm>
              <a:off x="4283968" y="4365104"/>
              <a:ext cx="1260139" cy="1008112"/>
            </a:xfrm>
            <a:prstGeom prst="rect">
              <a:avLst/>
            </a:prstGeom>
            <a:noFill/>
          </p:spPr>
        </p:pic>
      </p:grpSp>
      <p:graphicFrame>
        <p:nvGraphicFramePr>
          <p:cNvPr id="20484" name="Object 4"/>
          <p:cNvGraphicFramePr>
            <a:graphicFrameLocks noChangeAspect="1"/>
          </p:cNvGraphicFramePr>
          <p:nvPr/>
        </p:nvGraphicFramePr>
        <p:xfrm>
          <a:off x="1116013" y="3316288"/>
          <a:ext cx="2663825" cy="976312"/>
        </p:xfrm>
        <a:graphic>
          <a:graphicData uri="http://schemas.openxmlformats.org/presentationml/2006/ole">
            <p:oleObj spid="_x0000_s1026" name="Bitmapafbeelding" r:id="rId5" imgW="2752381" imgH="1009791" progId="PBrush">
              <p:embed/>
            </p:oleObj>
          </a:graphicData>
        </a:graphic>
      </p:graphicFrame>
      <p:graphicFrame>
        <p:nvGraphicFramePr>
          <p:cNvPr id="20490" name="Object 10"/>
          <p:cNvGraphicFramePr>
            <a:graphicFrameLocks noChangeAspect="1"/>
          </p:cNvGraphicFramePr>
          <p:nvPr/>
        </p:nvGraphicFramePr>
        <p:xfrm>
          <a:off x="4859338" y="2349500"/>
          <a:ext cx="2160587" cy="1006475"/>
        </p:xfrm>
        <a:graphic>
          <a:graphicData uri="http://schemas.openxmlformats.org/presentationml/2006/ole">
            <p:oleObj spid="_x0000_s1027" name="Bitmapafbeelding" r:id="rId6" imgW="1800476" imgH="838095" progId="PBrush">
              <p:embed/>
            </p:oleObj>
          </a:graphicData>
        </a:graphic>
      </p:graphicFrame>
      <p:sp>
        <p:nvSpPr>
          <p:cNvPr id="5" name="Tekstvak 4"/>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16/22</a:t>
            </a:r>
            <a:endParaRPr lang="nl-NL" sz="2800" b="1" dirty="0"/>
          </a:p>
        </p:txBody>
      </p:sp>
      <p:sp>
        <p:nvSpPr>
          <p:cNvPr id="6" name="Half kader 5"/>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7" name="Half kader 6"/>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8" name="Half kader 7"/>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20482" name="Tijdelijke aanduiding voor inhoud 2"/>
          <p:cNvSpPr>
            <a:spLocks noGrp="1"/>
          </p:cNvSpPr>
          <p:nvPr>
            <p:ph idx="1"/>
          </p:nvPr>
        </p:nvSpPr>
        <p:spPr>
          <a:xfrm>
            <a:off x="395288" y="549275"/>
            <a:ext cx="7849120" cy="5616575"/>
          </a:xfrm>
        </p:spPr>
        <p:txBody>
          <a:bodyPr/>
          <a:lstStyle/>
          <a:p>
            <a:r>
              <a:rPr lang="nl-NL" sz="2000" smtClean="0"/>
              <a:t>Als de eigenwaarden eenmaal gevonden zijn, kunnen deze waarden voor λ weer ingevuld worden in de vergelijking (A-Iλ)x = 0. Hier komen nu altijd niet-triviale oplossingen uit. Deze niet-triviale oplossing bestaat uit een lineaire combinatie van scalairen en vectoren, die </a:t>
            </a:r>
            <a:r>
              <a:rPr lang="nl-NL" sz="2000" b="1" smtClean="0"/>
              <a:t>eigenvectoren</a:t>
            </a:r>
            <a:r>
              <a:rPr lang="nl-NL" sz="2000" smtClean="0"/>
              <a:t> worden genoemd. </a:t>
            </a:r>
          </a:p>
          <a:p>
            <a:endParaRPr lang="nl-NL" sz="2000" smtClean="0"/>
          </a:p>
          <a:p>
            <a:r>
              <a:rPr lang="nl-NL" sz="2000" smtClean="0"/>
              <a:t>De bijbehorende eigenvectoren zijn:</a:t>
            </a:r>
          </a:p>
          <a:p>
            <a:endParaRPr lang="nl-NL" sz="2000" smtClean="0"/>
          </a:p>
          <a:p>
            <a:endParaRPr lang="nl-NL" sz="2000" smtClean="0"/>
          </a:p>
          <a:p>
            <a:endParaRPr lang="nl-NL" sz="2000" smtClean="0"/>
          </a:p>
          <a:p>
            <a:endParaRPr lang="nl-NL" sz="2000" smtClean="0"/>
          </a:p>
          <a:p>
            <a:endParaRPr lang="nl-NL" sz="2000" smtClean="0"/>
          </a:p>
          <a:p>
            <a:endParaRPr lang="nl-NL" sz="2000" smtClean="0"/>
          </a:p>
          <a:p>
            <a:r>
              <a:rPr lang="nl-NL" sz="2000" smtClean="0"/>
              <a:t>Het hoort ons niet te verbazen dat hier een afhankelijk stelsel staat, anders zou het stelsel alleen maar de nuloplossing hebben.</a:t>
            </a:r>
          </a:p>
          <a:p>
            <a:pPr>
              <a:buFont typeface="Arial" charset="0"/>
              <a:buNone/>
            </a:pPr>
            <a:endParaRPr lang="nl-NL" sz="2000" smtClean="0"/>
          </a:p>
          <a:p>
            <a:pPr>
              <a:buFont typeface="Arial" charset="0"/>
              <a:buNone/>
            </a:pPr>
            <a:endParaRPr lang="nl-NL"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7812360" y="260648"/>
            <a:ext cx="1152128" cy="1501900"/>
            <a:chOff x="5940152" y="2852936"/>
            <a:chExt cx="1152128" cy="1501900"/>
          </a:xfrm>
        </p:grpSpPr>
        <p:pic>
          <p:nvPicPr>
            <p:cNvPr id="13" name="Picture 8" descr="http://t0.gstatic.com/images?q=tbn:l4agHywHn5WFCM:http://www.clker.com/cliparts/a/2/e/6/11949854331541477550caterpillar_david_wislon_01.svg.hi.png">
              <a:hlinkClick r:id="rId2"/>
            </p:cNvPr>
            <p:cNvPicPr>
              <a:picLocks noChangeAspect="1" noChangeArrowheads="1"/>
            </p:cNvPicPr>
            <p:nvPr/>
          </p:nvPicPr>
          <p:blipFill>
            <a:blip r:embed="rId3" cstate="print"/>
            <a:srcRect/>
            <a:stretch>
              <a:fillRect/>
            </a:stretch>
          </p:blipFill>
          <p:spPr bwMode="auto">
            <a:xfrm>
              <a:off x="5940152" y="3068960"/>
              <a:ext cx="1000125" cy="1285876"/>
            </a:xfrm>
            <a:prstGeom prst="rect">
              <a:avLst/>
            </a:prstGeom>
            <a:noFill/>
          </p:spPr>
        </p:pic>
        <p:sp>
          <p:nvSpPr>
            <p:cNvPr id="14" name="TextBox 13"/>
            <p:cNvSpPr txBox="1"/>
            <p:nvPr/>
          </p:nvSpPr>
          <p:spPr>
            <a:xfrm>
              <a:off x="6156176" y="2852936"/>
              <a:ext cx="936104" cy="369332"/>
            </a:xfrm>
            <a:prstGeom prst="rect">
              <a:avLst/>
            </a:prstGeom>
            <a:noFill/>
          </p:spPr>
          <p:txBody>
            <a:bodyPr wrap="square" rtlCol="0">
              <a:spAutoFit/>
            </a:bodyPr>
            <a:lstStyle/>
            <a:p>
              <a:r>
                <a:rPr lang="nl-NL" dirty="0" smtClean="0"/>
                <a:t>Arnold</a:t>
              </a:r>
              <a:endParaRPr lang="nl-NL" dirty="0"/>
            </a:p>
          </p:txBody>
        </p:sp>
      </p:grpSp>
      <p:sp>
        <p:nvSpPr>
          <p:cNvPr id="22530" name="Title 1"/>
          <p:cNvSpPr>
            <a:spLocks noGrp="1"/>
          </p:cNvSpPr>
          <p:nvPr>
            <p:ph type="title" idx="4294967295"/>
          </p:nvPr>
        </p:nvSpPr>
        <p:spPr>
          <a:xfrm>
            <a:off x="-108520" y="274638"/>
            <a:ext cx="8229600" cy="1143000"/>
          </a:xfrm>
        </p:spPr>
        <p:txBody>
          <a:bodyPr/>
          <a:lstStyle/>
          <a:p>
            <a:r>
              <a:rPr lang="nl-NL" dirty="0" smtClean="0">
                <a:latin typeface="Algerian" pitchFamily="82" charset="0"/>
              </a:rPr>
              <a:t>Gebruik en toepassingen</a:t>
            </a:r>
          </a:p>
        </p:txBody>
      </p:sp>
      <p:sp>
        <p:nvSpPr>
          <p:cNvPr id="22531" name="Content Placeholder 2"/>
          <p:cNvSpPr>
            <a:spLocks noGrp="1"/>
          </p:cNvSpPr>
          <p:nvPr>
            <p:ph idx="4294967295"/>
          </p:nvPr>
        </p:nvSpPr>
        <p:spPr/>
        <p:txBody>
          <a:bodyPr/>
          <a:lstStyle/>
          <a:p>
            <a:r>
              <a:rPr lang="nl-NL" sz="2000" dirty="0" smtClean="0"/>
              <a:t>In het volgende zullen we een aantal voorbeelden behandelen waaruit blijkt hoe kennis van eigenwaarden en -vectoren het inzicht in en de constructie van lineaire afbeeldingen kan vereenvoudigen.</a:t>
            </a:r>
          </a:p>
          <a:p>
            <a:endParaRPr lang="nl-NL" sz="2000" dirty="0" smtClean="0"/>
          </a:p>
          <a:p>
            <a:r>
              <a:rPr lang="nl-NL" sz="2000" dirty="0" smtClean="0"/>
              <a:t>De matrix L, die in het hier geformuleerde model van de dynamica van een fictieve </a:t>
            </a:r>
            <a:r>
              <a:rPr lang="nl-NL" sz="2000" dirty="0" smtClean="0"/>
              <a:t>vogel</a:t>
            </a:r>
            <a:r>
              <a:rPr lang="nl-NL" sz="2000" dirty="0" smtClean="0"/>
              <a:t>populatie </a:t>
            </a:r>
            <a:r>
              <a:rPr lang="nl-NL" sz="2000" dirty="0" smtClean="0"/>
              <a:t>de omvang van de opeenvolgende generaties beschreef, was:</a:t>
            </a:r>
          </a:p>
          <a:p>
            <a:endParaRPr lang="nl-NL" sz="2000" dirty="0" smtClean="0"/>
          </a:p>
          <a:p>
            <a:endParaRPr lang="nl-NL" sz="2000" dirty="0" smtClean="0"/>
          </a:p>
          <a:p>
            <a:endParaRPr lang="nl-NL" sz="2000" dirty="0" smtClean="0"/>
          </a:p>
          <a:p>
            <a:pPr>
              <a:buFont typeface="Arial" charset="0"/>
              <a:buNone/>
            </a:pPr>
            <a:endParaRPr lang="nl-NL" sz="2000" dirty="0" smtClean="0"/>
          </a:p>
          <a:p>
            <a:pPr>
              <a:buFont typeface="Arial" charset="0"/>
              <a:buNone/>
            </a:pPr>
            <a:endParaRPr lang="nl-NL" sz="2000" dirty="0" smtClean="0"/>
          </a:p>
          <a:p>
            <a:endParaRPr lang="nl-NL" sz="2000" dirty="0" smtClean="0"/>
          </a:p>
        </p:txBody>
      </p:sp>
      <p:grpSp>
        <p:nvGrpSpPr>
          <p:cNvPr id="2" name="Group 3"/>
          <p:cNvGrpSpPr>
            <a:grpSpLocks/>
          </p:cNvGrpSpPr>
          <p:nvPr/>
        </p:nvGrpSpPr>
        <p:grpSpPr bwMode="auto">
          <a:xfrm>
            <a:off x="3348038" y="3644900"/>
            <a:ext cx="2017274" cy="1144411"/>
            <a:chOff x="1259632" y="404664"/>
            <a:chExt cx="1800200" cy="873388"/>
          </a:xfrm>
        </p:grpSpPr>
        <p:sp>
          <p:nvSpPr>
            <p:cNvPr id="22533" name="TextBox 4"/>
            <p:cNvSpPr txBox="1">
              <a:spLocks noChangeArrowheads="1"/>
            </p:cNvSpPr>
            <p:nvPr/>
          </p:nvSpPr>
          <p:spPr bwMode="auto">
            <a:xfrm>
              <a:off x="2483768" y="404664"/>
              <a:ext cx="576064" cy="369332"/>
            </a:xfrm>
            <a:prstGeom prst="rect">
              <a:avLst/>
            </a:prstGeom>
            <a:noFill/>
            <a:ln w="9525">
              <a:noFill/>
              <a:miter lim="800000"/>
              <a:headEnd/>
              <a:tailEnd/>
            </a:ln>
          </p:spPr>
          <p:txBody>
            <a:bodyPr>
              <a:spAutoFit/>
            </a:bodyPr>
            <a:lstStyle/>
            <a:p>
              <a:r>
                <a:rPr lang="nl-NL">
                  <a:latin typeface="Calibri" pitchFamily="34" charset="0"/>
                </a:rPr>
                <a:t>van</a:t>
              </a:r>
            </a:p>
          </p:txBody>
        </p:sp>
        <p:sp>
          <p:nvSpPr>
            <p:cNvPr id="22534" name="TextBox 5"/>
            <p:cNvSpPr txBox="1">
              <a:spLocks noChangeArrowheads="1"/>
            </p:cNvSpPr>
            <p:nvPr/>
          </p:nvSpPr>
          <p:spPr bwMode="auto">
            <a:xfrm>
              <a:off x="1259632" y="908720"/>
              <a:ext cx="648072" cy="369332"/>
            </a:xfrm>
            <a:prstGeom prst="rect">
              <a:avLst/>
            </a:prstGeom>
            <a:noFill/>
            <a:ln w="9525">
              <a:noFill/>
              <a:miter lim="800000"/>
              <a:headEnd/>
              <a:tailEnd/>
            </a:ln>
          </p:spPr>
          <p:txBody>
            <a:bodyPr>
              <a:spAutoFit/>
            </a:bodyPr>
            <a:lstStyle/>
            <a:p>
              <a:r>
                <a:rPr lang="nl-NL">
                  <a:latin typeface="Calibri" pitchFamily="34" charset="0"/>
                </a:rPr>
                <a:t>naar</a:t>
              </a:r>
            </a:p>
          </p:txBody>
        </p:sp>
      </p:grpSp>
      <p:sp>
        <p:nvSpPr>
          <p:cNvPr id="8" name="Tekstvak 7"/>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17/22</a:t>
            </a:r>
            <a:endParaRPr lang="nl-NL" sz="2800" b="1" dirty="0"/>
          </a:p>
        </p:txBody>
      </p:sp>
      <p:sp>
        <p:nvSpPr>
          <p:cNvPr id="9" name="Half kader 8"/>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0" name="Half kader 9"/>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1" name="Half kader 10"/>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pic>
        <p:nvPicPr>
          <p:cNvPr id="33794" name="Picture 2"/>
          <p:cNvPicPr>
            <a:picLocks noChangeAspect="1" noChangeArrowheads="1"/>
          </p:cNvPicPr>
          <p:nvPr/>
        </p:nvPicPr>
        <p:blipFill>
          <a:blip r:embed="rId4" cstate="print"/>
          <a:srcRect/>
          <a:stretch>
            <a:fillRect/>
          </a:stretch>
        </p:blipFill>
        <p:spPr bwMode="auto">
          <a:xfrm>
            <a:off x="4067944" y="4149080"/>
            <a:ext cx="1847850"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60648"/>
            <a:ext cx="3672408" cy="850106"/>
          </a:xfrm>
        </p:spPr>
        <p:txBody>
          <a:bodyPr>
            <a:normAutofit fontScale="90000"/>
          </a:bodyPr>
          <a:lstStyle/>
          <a:p>
            <a:r>
              <a:rPr lang="nl-NL" dirty="0" smtClean="0">
                <a:latin typeface="Algerian" pitchFamily="82" charset="0"/>
              </a:rPr>
              <a:t>Wie is Leslie?</a:t>
            </a:r>
            <a:endParaRPr lang="nl-NL" dirty="0">
              <a:latin typeface="Algerian" pitchFamily="82" charset="0"/>
            </a:endParaRPr>
          </a:p>
        </p:txBody>
      </p:sp>
      <p:grpSp>
        <p:nvGrpSpPr>
          <p:cNvPr id="11" name="Group 10"/>
          <p:cNvGrpSpPr/>
          <p:nvPr/>
        </p:nvGrpSpPr>
        <p:grpSpPr>
          <a:xfrm>
            <a:off x="755576" y="1124744"/>
            <a:ext cx="2138536" cy="1728192"/>
            <a:chOff x="755576" y="908720"/>
            <a:chExt cx="2138536" cy="1728192"/>
          </a:xfrm>
        </p:grpSpPr>
        <p:pic>
          <p:nvPicPr>
            <p:cNvPr id="7" name="Picture 10" descr="http://t1.gstatic.com/images?q=tbn:bsdNXh2deU9GSM:http://www.drehscheibe-foren.de/foren/file.php%3F4,file%3D7540">
              <a:hlinkClick r:id="rId3"/>
            </p:cNvPr>
            <p:cNvPicPr>
              <a:picLocks noChangeAspect="1" noChangeArrowheads="1"/>
            </p:cNvPicPr>
            <p:nvPr/>
          </p:nvPicPr>
          <p:blipFill>
            <a:blip r:embed="rId4" cstate="print"/>
            <a:srcRect/>
            <a:stretch>
              <a:fillRect/>
            </a:stretch>
          </p:blipFill>
          <p:spPr bwMode="auto">
            <a:xfrm>
              <a:off x="755576" y="1628800"/>
              <a:ext cx="1260139" cy="1008112"/>
            </a:xfrm>
            <a:prstGeom prst="rect">
              <a:avLst/>
            </a:prstGeom>
            <a:noFill/>
          </p:spPr>
        </p:pic>
        <p:sp>
          <p:nvSpPr>
            <p:cNvPr id="10" name="Oval Callout 9"/>
            <p:cNvSpPr/>
            <p:nvPr/>
          </p:nvSpPr>
          <p:spPr>
            <a:xfrm>
              <a:off x="899592" y="908720"/>
              <a:ext cx="1994520" cy="720080"/>
            </a:xfrm>
            <a:prstGeom prst="wedgeEllipseCallou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nl-NL" dirty="0" smtClean="0">
                  <a:solidFill>
                    <a:schemeClr val="tx1"/>
                  </a:solidFill>
                </a:rPr>
                <a:t>Ik ben Leslie</a:t>
              </a:r>
              <a:endParaRPr lang="nl-NL" dirty="0">
                <a:solidFill>
                  <a:schemeClr val="tx1"/>
                </a:solidFill>
              </a:endParaRPr>
            </a:p>
          </p:txBody>
        </p:sp>
      </p:grpSp>
      <p:grpSp>
        <p:nvGrpSpPr>
          <p:cNvPr id="17" name="Group 16"/>
          <p:cNvGrpSpPr/>
          <p:nvPr/>
        </p:nvGrpSpPr>
        <p:grpSpPr>
          <a:xfrm>
            <a:off x="1187624" y="3717032"/>
            <a:ext cx="2426568" cy="1944216"/>
            <a:chOff x="827584" y="3212976"/>
            <a:chExt cx="2426568" cy="1944216"/>
          </a:xfrm>
        </p:grpSpPr>
        <p:pic>
          <p:nvPicPr>
            <p:cNvPr id="5" name="Picture 6" descr="caterpillar font">
              <a:hlinkClick r:id="rId5"/>
            </p:cNvPr>
            <p:cNvPicPr>
              <a:picLocks noChangeAspect="1" noChangeArrowheads="1"/>
            </p:cNvPicPr>
            <p:nvPr/>
          </p:nvPicPr>
          <p:blipFill>
            <a:blip r:embed="rId6" cstate="print"/>
            <a:srcRect/>
            <a:stretch>
              <a:fillRect/>
            </a:stretch>
          </p:blipFill>
          <p:spPr bwMode="auto">
            <a:xfrm>
              <a:off x="827584" y="3933056"/>
              <a:ext cx="1224135" cy="1224136"/>
            </a:xfrm>
            <a:prstGeom prst="rect">
              <a:avLst/>
            </a:prstGeom>
            <a:noFill/>
          </p:spPr>
        </p:pic>
        <p:sp>
          <p:nvSpPr>
            <p:cNvPr id="12" name="Oval Callout 11"/>
            <p:cNvSpPr/>
            <p:nvPr/>
          </p:nvSpPr>
          <p:spPr>
            <a:xfrm>
              <a:off x="1259632" y="3212976"/>
              <a:ext cx="1994520" cy="720080"/>
            </a:xfrm>
            <a:prstGeom prst="wedgeEllipseCallou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nl-NL" dirty="0" smtClean="0">
                  <a:solidFill>
                    <a:schemeClr val="tx1"/>
                  </a:solidFill>
                </a:rPr>
                <a:t>Ik ben Leslie</a:t>
              </a:r>
              <a:endParaRPr lang="nl-NL" dirty="0">
                <a:solidFill>
                  <a:schemeClr val="tx1"/>
                </a:solidFill>
              </a:endParaRPr>
            </a:p>
          </p:txBody>
        </p:sp>
      </p:grpSp>
      <p:grpSp>
        <p:nvGrpSpPr>
          <p:cNvPr id="15" name="Group 14"/>
          <p:cNvGrpSpPr/>
          <p:nvPr/>
        </p:nvGrpSpPr>
        <p:grpSpPr>
          <a:xfrm>
            <a:off x="6516216" y="1772816"/>
            <a:ext cx="2066528" cy="2005956"/>
            <a:chOff x="6516216" y="1772816"/>
            <a:chExt cx="2066528" cy="2005956"/>
          </a:xfrm>
        </p:grpSpPr>
        <p:pic>
          <p:nvPicPr>
            <p:cNvPr id="6" name="Picture 8" descr="http://t0.gstatic.com/images?q=tbn:l4agHywHn5WFCM:http://www.clker.com/cliparts/a/2/e/6/11949854331541477550caterpillar_david_wislon_01.svg.hi.png">
              <a:hlinkClick r:id="rId7"/>
            </p:cNvPr>
            <p:cNvPicPr>
              <a:picLocks noChangeAspect="1" noChangeArrowheads="1"/>
            </p:cNvPicPr>
            <p:nvPr/>
          </p:nvPicPr>
          <p:blipFill>
            <a:blip r:embed="rId8" cstate="print"/>
            <a:srcRect/>
            <a:stretch>
              <a:fillRect/>
            </a:stretch>
          </p:blipFill>
          <p:spPr bwMode="auto">
            <a:xfrm>
              <a:off x="6516216" y="2492896"/>
              <a:ext cx="1000125" cy="1285876"/>
            </a:xfrm>
            <a:prstGeom prst="rect">
              <a:avLst/>
            </a:prstGeom>
            <a:noFill/>
          </p:spPr>
        </p:pic>
        <p:sp>
          <p:nvSpPr>
            <p:cNvPr id="13" name="Oval Callout 12"/>
            <p:cNvSpPr/>
            <p:nvPr/>
          </p:nvSpPr>
          <p:spPr>
            <a:xfrm>
              <a:off x="6588224" y="1772816"/>
              <a:ext cx="1994520" cy="720080"/>
            </a:xfrm>
            <a:prstGeom prst="wedgeEllipseCallou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nl-NL" dirty="0" smtClean="0">
                  <a:solidFill>
                    <a:schemeClr val="tx1"/>
                  </a:solidFill>
                </a:rPr>
                <a:t>Ik ben Leslie</a:t>
              </a:r>
              <a:endParaRPr lang="nl-NL" dirty="0">
                <a:solidFill>
                  <a:schemeClr val="tx1"/>
                </a:solidFill>
              </a:endParaRPr>
            </a:p>
          </p:txBody>
        </p:sp>
      </p:grpSp>
      <p:grpSp>
        <p:nvGrpSpPr>
          <p:cNvPr id="16" name="Group 15"/>
          <p:cNvGrpSpPr/>
          <p:nvPr/>
        </p:nvGrpSpPr>
        <p:grpSpPr>
          <a:xfrm>
            <a:off x="5580112" y="4581128"/>
            <a:ext cx="2354560" cy="1867273"/>
            <a:chOff x="6516216" y="4653136"/>
            <a:chExt cx="2354560" cy="1867273"/>
          </a:xfrm>
        </p:grpSpPr>
        <p:pic>
          <p:nvPicPr>
            <p:cNvPr id="4" name="Picture 12" descr="http://t1.gstatic.com/images?q=tbn:ZCOBqbKYnzjJKM:http://www.ociowatch.com/wp-content/plugins/wp-o-matic/cache/9b6bf_Katy_la_oruga_1_en_illustrator_by_sergevirusx.png">
              <a:hlinkClick r:id="rId9"/>
            </p:cNvPr>
            <p:cNvPicPr>
              <a:picLocks noChangeAspect="1" noChangeArrowheads="1"/>
            </p:cNvPicPr>
            <p:nvPr/>
          </p:nvPicPr>
          <p:blipFill>
            <a:blip r:embed="rId10" cstate="print"/>
            <a:srcRect/>
            <a:stretch>
              <a:fillRect/>
            </a:stretch>
          </p:blipFill>
          <p:spPr bwMode="auto">
            <a:xfrm>
              <a:off x="6516216" y="5301208"/>
              <a:ext cx="1057275" cy="1219201"/>
            </a:xfrm>
            <a:prstGeom prst="rect">
              <a:avLst/>
            </a:prstGeom>
            <a:noFill/>
          </p:spPr>
        </p:pic>
        <p:sp>
          <p:nvSpPr>
            <p:cNvPr id="14" name="Oval Callout 13"/>
            <p:cNvSpPr/>
            <p:nvPr/>
          </p:nvSpPr>
          <p:spPr>
            <a:xfrm>
              <a:off x="6876256" y="4653136"/>
              <a:ext cx="1994520" cy="720080"/>
            </a:xfrm>
            <a:prstGeom prst="wedgeEllipseCallou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solidFill>
                    <a:schemeClr val="tx1"/>
                  </a:solidFill>
                </a:rPr>
                <a:t>Ik ben Leslie</a:t>
              </a:r>
              <a:endParaRPr lang="nl-NL" dirty="0">
                <a:solidFill>
                  <a:schemeClr val="tx1"/>
                </a:solidFill>
              </a:endParaRPr>
            </a:p>
          </p:txBody>
        </p:sp>
      </p:grpSp>
      <p:pic>
        <p:nvPicPr>
          <p:cNvPr id="18434" name="Picture 2" descr="http://upload.wikimedia.org/wikipedia/de/thumb/d/df/Friedrich_von_Hagenow.jpg/180px-Friedrich_von_Hagenow.jpg"/>
          <p:cNvPicPr>
            <a:picLocks noChangeAspect="1" noChangeArrowheads="1"/>
          </p:cNvPicPr>
          <p:nvPr/>
        </p:nvPicPr>
        <p:blipFill>
          <a:blip r:embed="rId11" cstate="print"/>
          <a:srcRect/>
          <a:stretch>
            <a:fillRect/>
          </a:stretch>
        </p:blipFill>
        <p:spPr bwMode="auto">
          <a:xfrm>
            <a:off x="3779912" y="2492897"/>
            <a:ext cx="1588161" cy="2232248"/>
          </a:xfrm>
          <a:prstGeom prst="rect">
            <a:avLst/>
          </a:prstGeom>
          <a:noFill/>
        </p:spPr>
      </p:pic>
      <p:sp>
        <p:nvSpPr>
          <p:cNvPr id="21" name="Half kader 20"/>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22" name="Half kader 21"/>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23" name="Half kader 22"/>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24" name="Half kader 23"/>
          <p:cNvSpPr/>
          <p:nvPr/>
        </p:nvSpPr>
        <p:spPr>
          <a:xfrm>
            <a:off x="0"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8434"/>
                                        </p:tgtEl>
                                        <p:attrNameLst>
                                          <p:attrName>style.visibility</p:attrName>
                                        </p:attrNameLst>
                                      </p:cBhvr>
                                      <p:to>
                                        <p:strVal val="visible"/>
                                      </p:to>
                                    </p:set>
                                    <p:anim calcmode="lin" valueType="num">
                                      <p:cBhvr additive="base">
                                        <p:cTn id="27" dur="500" fill="hold"/>
                                        <p:tgtEl>
                                          <p:spTgt spid="18434"/>
                                        </p:tgtEl>
                                        <p:attrNameLst>
                                          <p:attrName>ppt_x</p:attrName>
                                        </p:attrNameLst>
                                      </p:cBhvr>
                                      <p:tavLst>
                                        <p:tav tm="0">
                                          <p:val>
                                            <p:strVal val="#ppt_x"/>
                                          </p:val>
                                        </p:tav>
                                        <p:tav tm="100000">
                                          <p:val>
                                            <p:strVal val="#ppt_x"/>
                                          </p:val>
                                        </p:tav>
                                      </p:tavLst>
                                    </p:anim>
                                    <p:anim calcmode="lin" valueType="num">
                                      <p:cBhvr additive="base">
                                        <p:cTn id="28" dur="500" fill="hold"/>
                                        <p:tgtEl>
                                          <p:spTgt spid="184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4294967295"/>
          </p:nvPr>
        </p:nvSpPr>
        <p:spPr>
          <a:xfrm>
            <a:off x="468313" y="1052512"/>
            <a:ext cx="7344047" cy="5040783"/>
          </a:xfrm>
        </p:spPr>
        <p:txBody>
          <a:bodyPr/>
          <a:lstStyle/>
          <a:p>
            <a:r>
              <a:rPr lang="nl-NL" sz="2000" dirty="0" smtClean="0"/>
              <a:t>Bij de bespreking van dat model hebben we laten zien dat de populatie zich op den duur zal stabiliseren. De eigenwaarden van L geven hier inzicht in; de 3 eigenwaarden zijn:</a:t>
            </a:r>
          </a:p>
          <a:p>
            <a:endParaRPr lang="nl-NL" sz="2000" dirty="0" smtClean="0"/>
          </a:p>
          <a:p>
            <a:endParaRPr lang="nl-NL" sz="2000" dirty="0" smtClean="0"/>
          </a:p>
          <a:p>
            <a:r>
              <a:rPr lang="nl-NL" sz="2000" dirty="0" smtClean="0"/>
              <a:t>Om het </a:t>
            </a:r>
            <a:r>
              <a:rPr lang="nl-NL" sz="2000" dirty="0" err="1" smtClean="0"/>
              <a:t>asymptotisch</a:t>
            </a:r>
            <a:r>
              <a:rPr lang="nl-NL" sz="2000" dirty="0" smtClean="0"/>
              <a:t> gedrag te kunnen beoordelen, willen we van elke eigenwaarde de modulus weten. Voor de </a:t>
            </a:r>
            <a:r>
              <a:rPr lang="nl-NL" sz="2000" dirty="0" err="1" smtClean="0"/>
              <a:t>moduli</a:t>
            </a:r>
            <a:r>
              <a:rPr lang="nl-NL" sz="2000" dirty="0" smtClean="0"/>
              <a:t> van de twee laatste eigenwaarden vinden we:</a:t>
            </a:r>
          </a:p>
          <a:p>
            <a:endParaRPr lang="nl-NL" sz="2000" dirty="0" smtClean="0"/>
          </a:p>
          <a:p>
            <a:endParaRPr lang="nl-NL" sz="2000" dirty="0" smtClean="0"/>
          </a:p>
          <a:p>
            <a:r>
              <a:rPr lang="nl-NL" sz="2000" dirty="0" smtClean="0"/>
              <a:t>Hieruit leiden we af dat voor de limiet zal gelden:</a:t>
            </a:r>
          </a:p>
          <a:p>
            <a:endParaRPr lang="nl-NL" sz="2000" dirty="0" smtClean="0"/>
          </a:p>
          <a:p>
            <a:endParaRPr lang="nl-NL" sz="2000" dirty="0" smtClean="0"/>
          </a:p>
          <a:p>
            <a:endParaRPr lang="nl-NL" sz="2000" dirty="0" smtClean="0"/>
          </a:p>
          <a:p>
            <a:endParaRPr lang="nl-NL" sz="2000" dirty="0" smtClean="0"/>
          </a:p>
        </p:txBody>
      </p:sp>
      <p:pic>
        <p:nvPicPr>
          <p:cNvPr id="23555" name="Picture 2"/>
          <p:cNvPicPr>
            <a:picLocks noChangeAspect="1" noChangeArrowheads="1"/>
          </p:cNvPicPr>
          <p:nvPr/>
        </p:nvPicPr>
        <p:blipFill>
          <a:blip r:embed="rId2" cstate="print"/>
          <a:srcRect/>
          <a:stretch>
            <a:fillRect/>
          </a:stretch>
        </p:blipFill>
        <p:spPr bwMode="auto">
          <a:xfrm>
            <a:off x="4248869" y="3737595"/>
            <a:ext cx="3419475" cy="771525"/>
          </a:xfrm>
          <a:prstGeom prst="rect">
            <a:avLst/>
          </a:prstGeom>
          <a:noFill/>
          <a:ln w="9525">
            <a:noFill/>
            <a:miter lim="800000"/>
            <a:headEnd/>
            <a:tailEnd/>
          </a:ln>
        </p:spPr>
      </p:pic>
      <p:pic>
        <p:nvPicPr>
          <p:cNvPr id="23556" name="Picture 3"/>
          <p:cNvPicPr>
            <a:picLocks noChangeAspect="1" noChangeArrowheads="1"/>
          </p:cNvPicPr>
          <p:nvPr/>
        </p:nvPicPr>
        <p:blipFill>
          <a:blip r:embed="rId3" cstate="print"/>
          <a:srcRect/>
          <a:stretch>
            <a:fillRect/>
          </a:stretch>
        </p:blipFill>
        <p:spPr bwMode="auto">
          <a:xfrm>
            <a:off x="1979613" y="5084763"/>
            <a:ext cx="5581650" cy="800100"/>
          </a:xfrm>
          <a:prstGeom prst="rect">
            <a:avLst/>
          </a:prstGeom>
          <a:noFill/>
          <a:ln w="9525">
            <a:noFill/>
            <a:miter lim="800000"/>
            <a:headEnd/>
            <a:tailEnd/>
          </a:ln>
        </p:spPr>
      </p:pic>
      <p:pic>
        <p:nvPicPr>
          <p:cNvPr id="23557" name="Picture 2"/>
          <p:cNvPicPr>
            <a:picLocks noChangeAspect="1" noChangeArrowheads="1"/>
          </p:cNvPicPr>
          <p:nvPr/>
        </p:nvPicPr>
        <p:blipFill>
          <a:blip r:embed="rId4" cstate="print"/>
          <a:srcRect/>
          <a:stretch>
            <a:fillRect/>
          </a:stretch>
        </p:blipFill>
        <p:spPr bwMode="auto">
          <a:xfrm>
            <a:off x="3134444" y="1989138"/>
            <a:ext cx="4533900" cy="847725"/>
          </a:xfrm>
          <a:prstGeom prst="rect">
            <a:avLst/>
          </a:prstGeom>
          <a:noFill/>
          <a:ln w="9525">
            <a:noFill/>
            <a:miter lim="800000"/>
            <a:headEnd/>
            <a:tailEnd/>
          </a:ln>
        </p:spPr>
      </p:pic>
      <p:sp>
        <p:nvSpPr>
          <p:cNvPr id="6" name="Tekstvak 5"/>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18/22</a:t>
            </a:r>
            <a:endParaRPr lang="nl-NL" sz="2800" b="1" dirty="0"/>
          </a:p>
        </p:txBody>
      </p:sp>
      <p:sp>
        <p:nvSpPr>
          <p:cNvPr id="7" name="Half kader 6"/>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8" name="Half kader 7"/>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9" name="Half kader 8"/>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grpSp>
        <p:nvGrpSpPr>
          <p:cNvPr id="10" name="Group 9"/>
          <p:cNvGrpSpPr/>
          <p:nvPr/>
        </p:nvGrpSpPr>
        <p:grpSpPr>
          <a:xfrm>
            <a:off x="7668344" y="260648"/>
            <a:ext cx="1152128" cy="1501900"/>
            <a:chOff x="5940152" y="2852936"/>
            <a:chExt cx="1152128" cy="1501900"/>
          </a:xfrm>
        </p:grpSpPr>
        <p:pic>
          <p:nvPicPr>
            <p:cNvPr id="11" name="Picture 8" descr="http://t0.gstatic.com/images?q=tbn:l4agHywHn5WFCM:http://www.clker.com/cliparts/a/2/e/6/11949854331541477550caterpillar_david_wislon_01.svg.hi.png">
              <a:hlinkClick r:id="rId5"/>
            </p:cNvPr>
            <p:cNvPicPr>
              <a:picLocks noChangeAspect="1" noChangeArrowheads="1"/>
            </p:cNvPicPr>
            <p:nvPr/>
          </p:nvPicPr>
          <p:blipFill>
            <a:blip r:embed="rId6" cstate="print"/>
            <a:srcRect/>
            <a:stretch>
              <a:fillRect/>
            </a:stretch>
          </p:blipFill>
          <p:spPr bwMode="auto">
            <a:xfrm>
              <a:off x="5940152" y="3068960"/>
              <a:ext cx="1000125" cy="1285876"/>
            </a:xfrm>
            <a:prstGeom prst="rect">
              <a:avLst/>
            </a:prstGeom>
            <a:noFill/>
          </p:spPr>
        </p:pic>
        <p:sp>
          <p:nvSpPr>
            <p:cNvPr id="12" name="TextBox 11"/>
            <p:cNvSpPr txBox="1"/>
            <p:nvPr/>
          </p:nvSpPr>
          <p:spPr>
            <a:xfrm>
              <a:off x="6156176" y="2852936"/>
              <a:ext cx="936104" cy="369332"/>
            </a:xfrm>
            <a:prstGeom prst="rect">
              <a:avLst/>
            </a:prstGeom>
            <a:noFill/>
          </p:spPr>
          <p:txBody>
            <a:bodyPr wrap="square" rtlCol="0">
              <a:spAutoFit/>
            </a:bodyPr>
            <a:lstStyle/>
            <a:p>
              <a:r>
                <a:rPr lang="nl-NL" dirty="0" smtClean="0"/>
                <a:t>Arnold</a:t>
              </a:r>
              <a:endParaRPr lang="nl-NL" dirty="0"/>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7883861" y="260648"/>
            <a:ext cx="1260139" cy="1368152"/>
            <a:chOff x="4283968" y="4005064"/>
            <a:chExt cx="1260139" cy="1368152"/>
          </a:xfrm>
        </p:grpSpPr>
        <p:sp>
          <p:nvSpPr>
            <p:cNvPr id="13" name="TextBox 12"/>
            <p:cNvSpPr txBox="1"/>
            <p:nvPr/>
          </p:nvSpPr>
          <p:spPr>
            <a:xfrm>
              <a:off x="4283968" y="4005064"/>
              <a:ext cx="936104" cy="369332"/>
            </a:xfrm>
            <a:prstGeom prst="rect">
              <a:avLst/>
            </a:prstGeom>
            <a:noFill/>
          </p:spPr>
          <p:txBody>
            <a:bodyPr wrap="square" rtlCol="0">
              <a:spAutoFit/>
            </a:bodyPr>
            <a:lstStyle/>
            <a:p>
              <a:r>
                <a:rPr lang="nl-NL" dirty="0" smtClean="0"/>
                <a:t>Freek</a:t>
              </a:r>
              <a:endParaRPr lang="nl-NL" dirty="0"/>
            </a:p>
          </p:txBody>
        </p:sp>
        <p:pic>
          <p:nvPicPr>
            <p:cNvPr id="14" name="Picture 13" descr="http://t1.gstatic.com/images?q=tbn:bsdNXh2deU9GSM:http://www.drehscheibe-foren.de/foren/file.php%3F4,file%3D7540">
              <a:hlinkClick r:id="rId2"/>
            </p:cNvPr>
            <p:cNvPicPr>
              <a:picLocks noChangeAspect="1" noChangeArrowheads="1"/>
            </p:cNvPicPr>
            <p:nvPr/>
          </p:nvPicPr>
          <p:blipFill>
            <a:blip r:embed="rId3" cstate="print"/>
            <a:srcRect/>
            <a:stretch>
              <a:fillRect/>
            </a:stretch>
          </p:blipFill>
          <p:spPr bwMode="auto">
            <a:xfrm>
              <a:off x="4283968" y="4365104"/>
              <a:ext cx="1260139" cy="1008112"/>
            </a:xfrm>
            <a:prstGeom prst="rect">
              <a:avLst/>
            </a:prstGeom>
            <a:noFill/>
          </p:spPr>
        </p:pic>
      </p:grpSp>
      <p:sp>
        <p:nvSpPr>
          <p:cNvPr id="24578" name="Content Placeholder 2"/>
          <p:cNvSpPr>
            <a:spLocks noGrp="1"/>
          </p:cNvSpPr>
          <p:nvPr>
            <p:ph idx="4294967295"/>
          </p:nvPr>
        </p:nvSpPr>
        <p:spPr>
          <a:xfrm>
            <a:off x="395288" y="764704"/>
            <a:ext cx="7777112" cy="2448272"/>
          </a:xfrm>
        </p:spPr>
        <p:txBody>
          <a:bodyPr>
            <a:normAutofit/>
          </a:bodyPr>
          <a:lstStyle/>
          <a:p>
            <a:r>
              <a:rPr lang="nl-NL" sz="2000" dirty="0" smtClean="0"/>
              <a:t>We concluderen dat de populatie zich op den duur zal stabiliseren. Om te weten wat de evenwichtssituatie is, moeten we de eigenvectoren van L kennen.</a:t>
            </a:r>
          </a:p>
          <a:p>
            <a:endParaRPr lang="nl-NL" sz="2000" dirty="0" smtClean="0"/>
          </a:p>
          <a:p>
            <a:r>
              <a:rPr lang="nl-NL" sz="2000" dirty="0" smtClean="0"/>
              <a:t>Neem aan dat P de matrix van eigenvectoren van L is met kolomvectoren u</a:t>
            </a:r>
            <a:r>
              <a:rPr lang="nl-NL" sz="2000" baseline="-25000" dirty="0" smtClean="0"/>
              <a:t>1</a:t>
            </a:r>
            <a:r>
              <a:rPr lang="nl-NL" sz="2000" dirty="0" smtClean="0"/>
              <a:t>, u</a:t>
            </a:r>
            <a:r>
              <a:rPr lang="nl-NL" sz="2000" baseline="-25000" dirty="0" smtClean="0"/>
              <a:t>2</a:t>
            </a:r>
            <a:r>
              <a:rPr lang="nl-NL" sz="2000" dirty="0" smtClean="0"/>
              <a:t> en u</a:t>
            </a:r>
            <a:r>
              <a:rPr lang="nl-NL" sz="2000" baseline="-25000" dirty="0" smtClean="0"/>
              <a:t>3</a:t>
            </a:r>
            <a:r>
              <a:rPr lang="nl-NL" sz="2000" dirty="0" smtClean="0"/>
              <a:t> waarbij u</a:t>
            </a:r>
            <a:r>
              <a:rPr lang="nl-NL" sz="2000" baseline="-25000" dirty="0" smtClean="0"/>
              <a:t>1</a:t>
            </a:r>
            <a:r>
              <a:rPr lang="nl-NL" sz="2000" dirty="0" smtClean="0"/>
              <a:t> correspondeert met λ</a:t>
            </a:r>
            <a:r>
              <a:rPr lang="nl-NL" sz="2000" baseline="-25000" dirty="0" smtClean="0"/>
              <a:t>1</a:t>
            </a:r>
            <a:r>
              <a:rPr lang="nl-NL" sz="2000" dirty="0" smtClean="0"/>
              <a:t> = 1. Voor toenemende n geldt voor </a:t>
            </a:r>
            <a:r>
              <a:rPr lang="nl-NL" sz="2000" dirty="0" err="1" smtClean="0"/>
              <a:t>L</a:t>
            </a:r>
            <a:r>
              <a:rPr lang="nl-NL" sz="2000" baseline="30000" dirty="0" err="1" smtClean="0"/>
              <a:t>n</a:t>
            </a:r>
            <a:r>
              <a:rPr lang="nl-NL" sz="2000" dirty="0" smtClean="0"/>
              <a:t>:</a:t>
            </a:r>
          </a:p>
        </p:txBody>
      </p:sp>
      <p:sp>
        <p:nvSpPr>
          <p:cNvPr id="4" name="Tekstvak 3"/>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19/22</a:t>
            </a:r>
            <a:endParaRPr lang="nl-NL" sz="2800" b="1" dirty="0"/>
          </a:p>
        </p:txBody>
      </p:sp>
      <p:sp>
        <p:nvSpPr>
          <p:cNvPr id="5" name="Half kader 4"/>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6" name="Half kader 5"/>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7" name="Half kader 6"/>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pic>
        <p:nvPicPr>
          <p:cNvPr id="2053" name="Picture 5"/>
          <p:cNvPicPr>
            <a:picLocks noChangeAspect="1" noChangeArrowheads="1"/>
          </p:cNvPicPr>
          <p:nvPr/>
        </p:nvPicPr>
        <p:blipFill>
          <a:blip r:embed="rId4" cstate="print"/>
          <a:srcRect/>
          <a:stretch>
            <a:fillRect/>
          </a:stretch>
        </p:blipFill>
        <p:spPr bwMode="auto">
          <a:xfrm>
            <a:off x="4644008" y="3354313"/>
            <a:ext cx="1590675" cy="704850"/>
          </a:xfrm>
          <a:prstGeom prst="rect">
            <a:avLst/>
          </a:prstGeom>
          <a:noFill/>
          <a:ln w="9525">
            <a:noFill/>
            <a:miter lim="800000"/>
            <a:headEnd/>
            <a:tailEnd/>
          </a:ln>
        </p:spPr>
      </p:pic>
      <p:pic>
        <p:nvPicPr>
          <p:cNvPr id="2055" name="Picture 7"/>
          <p:cNvPicPr>
            <a:picLocks noChangeAspect="1" noChangeArrowheads="1"/>
          </p:cNvPicPr>
          <p:nvPr/>
        </p:nvPicPr>
        <p:blipFill>
          <a:blip r:embed="rId5" cstate="print"/>
          <a:srcRect/>
          <a:stretch>
            <a:fillRect/>
          </a:stretch>
        </p:blipFill>
        <p:spPr bwMode="auto">
          <a:xfrm>
            <a:off x="3059832" y="4218409"/>
            <a:ext cx="942975" cy="295275"/>
          </a:xfrm>
          <a:prstGeom prst="rect">
            <a:avLst/>
          </a:prstGeom>
          <a:noFill/>
          <a:ln w="9525">
            <a:noFill/>
            <a:miter lim="800000"/>
            <a:headEnd/>
            <a:tailEnd/>
          </a:ln>
        </p:spPr>
      </p:pic>
      <p:pic>
        <p:nvPicPr>
          <p:cNvPr id="2056" name="Picture 8"/>
          <p:cNvPicPr>
            <a:picLocks noChangeAspect="1" noChangeArrowheads="1"/>
          </p:cNvPicPr>
          <p:nvPr/>
        </p:nvPicPr>
        <p:blipFill>
          <a:blip r:embed="rId6" cstate="print"/>
          <a:srcRect/>
          <a:stretch>
            <a:fillRect/>
          </a:stretch>
        </p:blipFill>
        <p:spPr bwMode="auto">
          <a:xfrm>
            <a:off x="3083582" y="4866481"/>
            <a:ext cx="3133725" cy="561975"/>
          </a:xfrm>
          <a:prstGeom prst="rect">
            <a:avLst/>
          </a:prstGeom>
          <a:noFill/>
          <a:ln w="9525">
            <a:noFill/>
            <a:miter lim="800000"/>
            <a:headEnd/>
            <a:tailEnd/>
          </a:ln>
        </p:spPr>
      </p:pic>
      <p:pic>
        <p:nvPicPr>
          <p:cNvPr id="2057" name="Picture 9"/>
          <p:cNvPicPr>
            <a:picLocks noChangeAspect="1" noChangeArrowheads="1"/>
          </p:cNvPicPr>
          <p:nvPr/>
        </p:nvPicPr>
        <p:blipFill>
          <a:blip r:embed="rId7" cstate="print"/>
          <a:srcRect/>
          <a:stretch>
            <a:fillRect/>
          </a:stretch>
        </p:blipFill>
        <p:spPr bwMode="auto">
          <a:xfrm>
            <a:off x="3131840" y="5586561"/>
            <a:ext cx="2105025" cy="866775"/>
          </a:xfrm>
          <a:prstGeom prst="rect">
            <a:avLst/>
          </a:prstGeom>
          <a:noFill/>
          <a:ln w="9525">
            <a:noFill/>
            <a:miter lim="800000"/>
            <a:headEnd/>
            <a:tailEnd/>
          </a:ln>
        </p:spPr>
      </p:pic>
      <p:pic>
        <p:nvPicPr>
          <p:cNvPr id="33794" name="Picture 2"/>
          <p:cNvPicPr>
            <a:picLocks noChangeAspect="1" noChangeArrowheads="1"/>
          </p:cNvPicPr>
          <p:nvPr/>
        </p:nvPicPr>
        <p:blipFill>
          <a:blip r:embed="rId8" cstate="print"/>
          <a:srcRect/>
          <a:stretch>
            <a:fillRect/>
          </a:stretch>
        </p:blipFill>
        <p:spPr bwMode="auto">
          <a:xfrm>
            <a:off x="2915816" y="3573016"/>
            <a:ext cx="1495425" cy="257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ep 9"/>
          <p:cNvGrpSpPr/>
          <p:nvPr/>
        </p:nvGrpSpPr>
        <p:grpSpPr>
          <a:xfrm>
            <a:off x="7668344" y="260648"/>
            <a:ext cx="1224136" cy="1512168"/>
            <a:chOff x="7668344" y="260648"/>
            <a:chExt cx="1224136" cy="1512168"/>
          </a:xfrm>
        </p:grpSpPr>
        <p:pic>
          <p:nvPicPr>
            <p:cNvPr id="13" name="Picture 6" descr="caterpillar font">
              <a:hlinkClick r:id="rId2"/>
            </p:cNvPr>
            <p:cNvPicPr>
              <a:picLocks noChangeAspect="1" noChangeArrowheads="1"/>
            </p:cNvPicPr>
            <p:nvPr/>
          </p:nvPicPr>
          <p:blipFill>
            <a:blip r:embed="rId3" cstate="print"/>
            <a:srcRect/>
            <a:stretch>
              <a:fillRect/>
            </a:stretch>
          </p:blipFill>
          <p:spPr bwMode="auto">
            <a:xfrm>
              <a:off x="7668344" y="548680"/>
              <a:ext cx="1224135" cy="1224136"/>
            </a:xfrm>
            <a:prstGeom prst="rect">
              <a:avLst/>
            </a:prstGeom>
            <a:noFill/>
          </p:spPr>
        </p:pic>
        <p:sp>
          <p:nvSpPr>
            <p:cNvPr id="14" name="TextBox 13"/>
            <p:cNvSpPr txBox="1"/>
            <p:nvPr/>
          </p:nvSpPr>
          <p:spPr>
            <a:xfrm>
              <a:off x="7668344" y="260648"/>
              <a:ext cx="1224136" cy="369332"/>
            </a:xfrm>
            <a:prstGeom prst="rect">
              <a:avLst/>
            </a:prstGeom>
            <a:noFill/>
          </p:spPr>
          <p:txBody>
            <a:bodyPr wrap="square" rtlCol="0">
              <a:spAutoFit/>
            </a:bodyPr>
            <a:lstStyle/>
            <a:p>
              <a:r>
                <a:rPr lang="nl-NL" dirty="0" smtClean="0"/>
                <a:t>Sébastien</a:t>
              </a:r>
              <a:endParaRPr lang="nl-NL" dirty="0"/>
            </a:p>
          </p:txBody>
        </p:sp>
      </p:grpSp>
      <p:sp>
        <p:nvSpPr>
          <p:cNvPr id="7" name="Tekstvak 6"/>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20/22</a:t>
            </a:r>
            <a:endParaRPr lang="nl-NL" sz="2800" b="1" dirty="0"/>
          </a:p>
        </p:txBody>
      </p:sp>
      <p:sp>
        <p:nvSpPr>
          <p:cNvPr id="8" name="Half kader 7"/>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9" name="Half kader 8"/>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0" name="Half kader 9"/>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pic>
        <p:nvPicPr>
          <p:cNvPr id="35842" name="Picture 2"/>
          <p:cNvPicPr>
            <a:picLocks noChangeAspect="1" noChangeArrowheads="1"/>
          </p:cNvPicPr>
          <p:nvPr/>
        </p:nvPicPr>
        <p:blipFill>
          <a:blip r:embed="rId4" cstate="print"/>
          <a:srcRect/>
          <a:stretch>
            <a:fillRect/>
          </a:stretch>
        </p:blipFill>
        <p:spPr bwMode="auto">
          <a:xfrm>
            <a:off x="1338263" y="1217637"/>
            <a:ext cx="6467475" cy="5019675"/>
          </a:xfrm>
          <a:prstGeom prst="rect">
            <a:avLst/>
          </a:prstGeom>
          <a:noFill/>
          <a:ln w="9525">
            <a:noFill/>
            <a:miter lim="800000"/>
            <a:headEnd/>
            <a:tailEnd/>
          </a:ln>
        </p:spPr>
      </p:pic>
      <p:sp>
        <p:nvSpPr>
          <p:cNvPr id="11" name="Tekstvak 10"/>
          <p:cNvSpPr txBox="1"/>
          <p:nvPr/>
        </p:nvSpPr>
        <p:spPr>
          <a:xfrm>
            <a:off x="1331640" y="188640"/>
            <a:ext cx="6532558" cy="769441"/>
          </a:xfrm>
          <a:prstGeom prst="rect">
            <a:avLst/>
          </a:prstGeom>
          <a:noFill/>
        </p:spPr>
        <p:txBody>
          <a:bodyPr wrap="none" rtlCol="0">
            <a:spAutoFit/>
          </a:bodyPr>
          <a:lstStyle/>
          <a:p>
            <a:r>
              <a:rPr lang="nl-NL" sz="4400" dirty="0" smtClean="0">
                <a:latin typeface="Algerian" pitchFamily="82" charset="0"/>
              </a:rPr>
              <a:t>Klassikale opdracht</a:t>
            </a:r>
            <a:endParaRPr lang="nl-NL" sz="4400" dirty="0">
              <a:latin typeface="Algerian" pitchFamily="82" charset="0"/>
            </a:endParaRPr>
          </a:p>
        </p:txBody>
      </p:sp>
      <p:pic>
        <p:nvPicPr>
          <p:cNvPr id="15" name="Picture 14" descr="http://t1.gstatic.com/images?q=tbn:bsdNXh2deU9GSM:http://www.drehscheibe-foren.de/foren/file.php%3F4,file%3D7540">
            <a:hlinkClick r:id="rId5"/>
          </p:cNvPr>
          <p:cNvPicPr>
            <a:picLocks noChangeAspect="1" noChangeArrowheads="1"/>
          </p:cNvPicPr>
          <p:nvPr/>
        </p:nvPicPr>
        <p:blipFill>
          <a:blip r:embed="rId6" cstate="print"/>
          <a:srcRect/>
          <a:stretch>
            <a:fillRect/>
          </a:stretch>
        </p:blipFill>
        <p:spPr bwMode="auto">
          <a:xfrm>
            <a:off x="7739569" y="1844824"/>
            <a:ext cx="432048" cy="345639"/>
          </a:xfrm>
          <a:prstGeom prst="rect">
            <a:avLst/>
          </a:prstGeom>
          <a:noFill/>
        </p:spPr>
      </p:pic>
      <p:pic>
        <p:nvPicPr>
          <p:cNvPr id="16" name="Picture 8" descr="http://t0.gstatic.com/images?q=tbn:l4agHywHn5WFCM:http://www.clker.com/cliparts/a/2/e/6/11949854331541477550caterpillar_david_wislon_01.svg.hi.png">
            <a:hlinkClick r:id="rId7"/>
          </p:cNvPr>
          <p:cNvPicPr>
            <a:picLocks noChangeAspect="1" noChangeArrowheads="1"/>
          </p:cNvPicPr>
          <p:nvPr/>
        </p:nvPicPr>
        <p:blipFill>
          <a:blip r:embed="rId8" cstate="print"/>
          <a:srcRect/>
          <a:stretch>
            <a:fillRect/>
          </a:stretch>
        </p:blipFill>
        <p:spPr bwMode="auto">
          <a:xfrm>
            <a:off x="8171617" y="1988840"/>
            <a:ext cx="328051" cy="421780"/>
          </a:xfrm>
          <a:prstGeom prst="rect">
            <a:avLst/>
          </a:prstGeom>
          <a:noFill/>
        </p:spPr>
      </p:pic>
      <p:pic>
        <p:nvPicPr>
          <p:cNvPr id="17" name="Picture 12" descr="http://t1.gstatic.com/images?q=tbn:ZCOBqbKYnzjJKM:http://www.ociowatch.com/wp-content/plugins/wp-o-matic/cache/9b6bf_Katy_la_oruga_1_en_illustrator_by_sergevirusx.png">
            <a:hlinkClick r:id="rId9"/>
          </p:cNvPr>
          <p:cNvPicPr>
            <a:picLocks noChangeAspect="1" noChangeArrowheads="1"/>
          </p:cNvPicPr>
          <p:nvPr/>
        </p:nvPicPr>
        <p:blipFill>
          <a:blip r:embed="rId10" cstate="print"/>
          <a:srcRect/>
          <a:stretch>
            <a:fillRect/>
          </a:stretch>
        </p:blipFill>
        <p:spPr bwMode="auto">
          <a:xfrm>
            <a:off x="8531657" y="1772816"/>
            <a:ext cx="432831" cy="499121"/>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21/22</a:t>
            </a:r>
            <a:endParaRPr lang="nl-NL" sz="2800" b="1" dirty="0"/>
          </a:p>
        </p:txBody>
      </p:sp>
      <p:sp>
        <p:nvSpPr>
          <p:cNvPr id="6" name="Half kader 5"/>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7" name="Half kader 6"/>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8" name="Half kader 7"/>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grpSp>
        <p:nvGrpSpPr>
          <p:cNvPr id="9" name="Groep 9"/>
          <p:cNvGrpSpPr/>
          <p:nvPr/>
        </p:nvGrpSpPr>
        <p:grpSpPr>
          <a:xfrm>
            <a:off x="7668344" y="260648"/>
            <a:ext cx="1224136" cy="1512168"/>
            <a:chOff x="7668344" y="260648"/>
            <a:chExt cx="1224136" cy="1512168"/>
          </a:xfrm>
        </p:grpSpPr>
        <p:pic>
          <p:nvPicPr>
            <p:cNvPr id="10" name="Picture 6" descr="caterpillar font">
              <a:hlinkClick r:id="rId2"/>
            </p:cNvPr>
            <p:cNvPicPr>
              <a:picLocks noChangeAspect="1" noChangeArrowheads="1"/>
            </p:cNvPicPr>
            <p:nvPr/>
          </p:nvPicPr>
          <p:blipFill>
            <a:blip r:embed="rId3" cstate="print"/>
            <a:srcRect/>
            <a:stretch>
              <a:fillRect/>
            </a:stretch>
          </p:blipFill>
          <p:spPr bwMode="auto">
            <a:xfrm>
              <a:off x="7668344" y="548680"/>
              <a:ext cx="1224135" cy="1224136"/>
            </a:xfrm>
            <a:prstGeom prst="rect">
              <a:avLst/>
            </a:prstGeom>
            <a:noFill/>
          </p:spPr>
        </p:pic>
        <p:sp>
          <p:nvSpPr>
            <p:cNvPr id="11" name="TextBox 10"/>
            <p:cNvSpPr txBox="1"/>
            <p:nvPr/>
          </p:nvSpPr>
          <p:spPr>
            <a:xfrm>
              <a:off x="7668344" y="260648"/>
              <a:ext cx="1224136" cy="369332"/>
            </a:xfrm>
            <a:prstGeom prst="rect">
              <a:avLst/>
            </a:prstGeom>
            <a:noFill/>
          </p:spPr>
          <p:txBody>
            <a:bodyPr wrap="square" rtlCol="0">
              <a:spAutoFit/>
            </a:bodyPr>
            <a:lstStyle/>
            <a:p>
              <a:r>
                <a:rPr lang="nl-NL" dirty="0" smtClean="0"/>
                <a:t>Sébastien</a:t>
              </a:r>
              <a:endParaRPr lang="nl-NL" dirty="0"/>
            </a:p>
          </p:txBody>
        </p:sp>
      </p:grpSp>
      <p:pic>
        <p:nvPicPr>
          <p:cNvPr id="21" name="Picture 20" descr="http://t1.gstatic.com/images?q=tbn:bsdNXh2deU9GSM:http://www.drehscheibe-foren.de/foren/file.php%3F4,file%3D7540">
            <a:hlinkClick r:id="rId4"/>
          </p:cNvPr>
          <p:cNvPicPr>
            <a:picLocks noChangeAspect="1" noChangeArrowheads="1"/>
          </p:cNvPicPr>
          <p:nvPr/>
        </p:nvPicPr>
        <p:blipFill>
          <a:blip r:embed="rId5" cstate="print"/>
          <a:srcRect/>
          <a:stretch>
            <a:fillRect/>
          </a:stretch>
        </p:blipFill>
        <p:spPr bwMode="auto">
          <a:xfrm>
            <a:off x="7739569" y="1844824"/>
            <a:ext cx="432048" cy="345639"/>
          </a:xfrm>
          <a:prstGeom prst="rect">
            <a:avLst/>
          </a:prstGeom>
          <a:noFill/>
        </p:spPr>
      </p:pic>
      <p:pic>
        <p:nvPicPr>
          <p:cNvPr id="22" name="Picture 8" descr="http://t0.gstatic.com/images?q=tbn:l4agHywHn5WFCM:http://www.clker.com/cliparts/a/2/e/6/11949854331541477550caterpillar_david_wislon_01.svg.hi.png">
            <a:hlinkClick r:id="rId6"/>
          </p:cNvPr>
          <p:cNvPicPr>
            <a:picLocks noChangeAspect="1" noChangeArrowheads="1"/>
          </p:cNvPicPr>
          <p:nvPr/>
        </p:nvPicPr>
        <p:blipFill>
          <a:blip r:embed="rId7" cstate="print"/>
          <a:srcRect/>
          <a:stretch>
            <a:fillRect/>
          </a:stretch>
        </p:blipFill>
        <p:spPr bwMode="auto">
          <a:xfrm>
            <a:off x="8171617" y="1988840"/>
            <a:ext cx="328051" cy="421780"/>
          </a:xfrm>
          <a:prstGeom prst="rect">
            <a:avLst/>
          </a:prstGeom>
          <a:noFill/>
        </p:spPr>
      </p:pic>
      <p:pic>
        <p:nvPicPr>
          <p:cNvPr id="23" name="Picture 12" descr="http://t1.gstatic.com/images?q=tbn:ZCOBqbKYnzjJKM:http://www.ociowatch.com/wp-content/plugins/wp-o-matic/cache/9b6bf_Katy_la_oruga_1_en_illustrator_by_sergevirusx.png">
            <a:hlinkClick r:id="rId8"/>
          </p:cNvPr>
          <p:cNvPicPr>
            <a:picLocks noChangeAspect="1" noChangeArrowheads="1"/>
          </p:cNvPicPr>
          <p:nvPr/>
        </p:nvPicPr>
        <p:blipFill>
          <a:blip r:embed="rId9" cstate="print"/>
          <a:srcRect/>
          <a:stretch>
            <a:fillRect/>
          </a:stretch>
        </p:blipFill>
        <p:spPr bwMode="auto">
          <a:xfrm>
            <a:off x="8531657" y="1772816"/>
            <a:ext cx="432831" cy="499121"/>
          </a:xfrm>
          <a:prstGeom prst="rect">
            <a:avLst/>
          </a:prstGeom>
          <a:noFill/>
        </p:spPr>
      </p:pic>
      <p:pic>
        <p:nvPicPr>
          <p:cNvPr id="34818" name="Picture 2"/>
          <p:cNvPicPr>
            <a:picLocks noChangeAspect="1" noChangeArrowheads="1"/>
          </p:cNvPicPr>
          <p:nvPr/>
        </p:nvPicPr>
        <p:blipFill>
          <a:blip r:embed="rId10" cstate="print"/>
          <a:srcRect/>
          <a:stretch>
            <a:fillRect/>
          </a:stretch>
        </p:blipFill>
        <p:spPr bwMode="auto">
          <a:xfrm>
            <a:off x="1609725" y="542925"/>
            <a:ext cx="5924550" cy="5772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eindtune.mp3">
            <a:hlinkClick r:id="" action="ppaction://media"/>
          </p:cNvPr>
          <p:cNvPicPr>
            <a:picLocks noRot="1" noChangeAspect="1"/>
          </p:cNvPicPr>
          <p:nvPr>
            <a:audioFile r:link="rId1"/>
          </p:nvPr>
        </p:nvPicPr>
        <p:blipFill>
          <a:blip r:embed="rId3" cstate="print"/>
          <a:stretch>
            <a:fillRect/>
          </a:stretch>
        </p:blipFill>
        <p:spPr>
          <a:xfrm>
            <a:off x="8532440" y="404664"/>
            <a:ext cx="304800" cy="304800"/>
          </a:xfrm>
          <a:prstGeom prst="rect">
            <a:avLst/>
          </a:prstGeom>
        </p:spPr>
      </p:pic>
      <p:pic>
        <p:nvPicPr>
          <p:cNvPr id="47113" name="Picture 9"/>
          <p:cNvPicPr>
            <a:picLocks noChangeAspect="1" noChangeArrowheads="1"/>
          </p:cNvPicPr>
          <p:nvPr/>
        </p:nvPicPr>
        <p:blipFill>
          <a:blip r:embed="rId4" cstate="print"/>
          <a:srcRect/>
          <a:stretch>
            <a:fillRect/>
          </a:stretch>
        </p:blipFill>
        <p:spPr bwMode="auto">
          <a:xfrm>
            <a:off x="7239000" y="5048250"/>
            <a:ext cx="1905000" cy="1809750"/>
          </a:xfrm>
          <a:prstGeom prst="rect">
            <a:avLst/>
          </a:prstGeom>
          <a:noFill/>
          <a:ln w="9525">
            <a:noFill/>
            <a:miter lim="800000"/>
            <a:headEnd/>
            <a:tailEnd/>
          </a:ln>
        </p:spPr>
      </p:pic>
      <p:pic>
        <p:nvPicPr>
          <p:cNvPr id="47115" name="Picture 11"/>
          <p:cNvPicPr>
            <a:picLocks noChangeAspect="1" noChangeArrowheads="1"/>
          </p:cNvPicPr>
          <p:nvPr/>
        </p:nvPicPr>
        <p:blipFill>
          <a:blip r:embed="rId5" cstate="print"/>
          <a:srcRect/>
          <a:stretch>
            <a:fillRect/>
          </a:stretch>
        </p:blipFill>
        <p:spPr bwMode="auto">
          <a:xfrm>
            <a:off x="6948264" y="-387424"/>
            <a:ext cx="2411760" cy="2170584"/>
          </a:xfrm>
          <a:prstGeom prst="rect">
            <a:avLst/>
          </a:prstGeom>
          <a:noFill/>
          <a:ln w="9525">
            <a:noFill/>
            <a:miter lim="800000"/>
            <a:headEnd/>
            <a:tailEnd/>
          </a:ln>
        </p:spPr>
      </p:pic>
      <p:sp>
        <p:nvSpPr>
          <p:cNvPr id="4" name="Tekstvak 3"/>
          <p:cNvSpPr txBox="1"/>
          <p:nvPr/>
        </p:nvSpPr>
        <p:spPr>
          <a:xfrm>
            <a:off x="2627784" y="476672"/>
            <a:ext cx="3086101" cy="707886"/>
          </a:xfrm>
          <a:prstGeom prst="rect">
            <a:avLst/>
          </a:prstGeom>
          <a:noFill/>
        </p:spPr>
        <p:txBody>
          <a:bodyPr wrap="none" rtlCol="0">
            <a:spAutoFit/>
          </a:bodyPr>
          <a:lstStyle/>
          <a:p>
            <a:r>
              <a:rPr lang="nl-NL" sz="4000" b="1" dirty="0" smtClean="0">
                <a:latin typeface="Lucida Calligraphy" pitchFamily="66" charset="0"/>
              </a:rPr>
              <a:t>- The End -</a:t>
            </a:r>
            <a:endParaRPr lang="nl-NL" sz="4000" b="1" dirty="0">
              <a:latin typeface="Lucida Calligraphy" pitchFamily="66" charset="0"/>
            </a:endParaRPr>
          </a:p>
        </p:txBody>
      </p:sp>
      <p:sp>
        <p:nvSpPr>
          <p:cNvPr id="5" name="Tekstvak 4"/>
          <p:cNvSpPr txBox="1"/>
          <p:nvPr/>
        </p:nvSpPr>
        <p:spPr>
          <a:xfrm>
            <a:off x="1259632" y="1484784"/>
            <a:ext cx="6294544" cy="707886"/>
          </a:xfrm>
          <a:prstGeom prst="rect">
            <a:avLst/>
          </a:prstGeom>
          <a:noFill/>
        </p:spPr>
        <p:txBody>
          <a:bodyPr wrap="none" rtlCol="0">
            <a:spAutoFit/>
          </a:bodyPr>
          <a:lstStyle/>
          <a:p>
            <a:r>
              <a:rPr lang="nl-NL" sz="4000" b="1" i="1" dirty="0" smtClean="0"/>
              <a:t>Bedankt voor jullie aandacht</a:t>
            </a:r>
            <a:endParaRPr lang="nl-NL" sz="4000" b="1" i="1" dirty="0"/>
          </a:p>
        </p:txBody>
      </p:sp>
      <p:grpSp>
        <p:nvGrpSpPr>
          <p:cNvPr id="16" name="Groep 15"/>
          <p:cNvGrpSpPr/>
          <p:nvPr/>
        </p:nvGrpSpPr>
        <p:grpSpPr>
          <a:xfrm>
            <a:off x="6588224" y="2348880"/>
            <a:ext cx="1905000" cy="1604640"/>
            <a:chOff x="6660232" y="260648"/>
            <a:chExt cx="1905000" cy="1604640"/>
          </a:xfrm>
        </p:grpSpPr>
        <p:pic>
          <p:nvPicPr>
            <p:cNvPr id="47109" name="Picture 5"/>
            <p:cNvPicPr>
              <a:picLocks noChangeAspect="1" noChangeArrowheads="1"/>
            </p:cNvPicPr>
            <p:nvPr/>
          </p:nvPicPr>
          <p:blipFill>
            <a:blip r:embed="rId6" cstate="print"/>
            <a:srcRect/>
            <a:stretch>
              <a:fillRect/>
            </a:stretch>
          </p:blipFill>
          <p:spPr bwMode="auto">
            <a:xfrm>
              <a:off x="6660232" y="620688"/>
              <a:ext cx="1905000" cy="1244600"/>
            </a:xfrm>
            <a:prstGeom prst="rect">
              <a:avLst/>
            </a:prstGeom>
            <a:noFill/>
            <a:ln w="9525">
              <a:noFill/>
              <a:miter lim="800000"/>
              <a:headEnd/>
              <a:tailEnd/>
            </a:ln>
          </p:spPr>
        </p:pic>
        <p:sp>
          <p:nvSpPr>
            <p:cNvPr id="11" name="TextBox 4"/>
            <p:cNvSpPr txBox="1"/>
            <p:nvPr/>
          </p:nvSpPr>
          <p:spPr>
            <a:xfrm>
              <a:off x="7020272" y="260648"/>
              <a:ext cx="1224136" cy="369332"/>
            </a:xfrm>
            <a:prstGeom prst="rect">
              <a:avLst/>
            </a:prstGeom>
            <a:noFill/>
          </p:spPr>
          <p:txBody>
            <a:bodyPr wrap="square" rtlCol="0">
              <a:spAutoFit/>
            </a:bodyPr>
            <a:lstStyle/>
            <a:p>
              <a:r>
                <a:rPr lang="nl-NL" dirty="0" smtClean="0"/>
                <a:t>Sébastien</a:t>
              </a:r>
              <a:endParaRPr lang="nl-NL" dirty="0"/>
            </a:p>
          </p:txBody>
        </p:sp>
      </p:grpSp>
      <p:grpSp>
        <p:nvGrpSpPr>
          <p:cNvPr id="15" name="Groep 14"/>
          <p:cNvGrpSpPr/>
          <p:nvPr/>
        </p:nvGrpSpPr>
        <p:grpSpPr>
          <a:xfrm>
            <a:off x="467544" y="2276872"/>
            <a:ext cx="1905000" cy="2074416"/>
            <a:chOff x="323528" y="260648"/>
            <a:chExt cx="1905000" cy="2074416"/>
          </a:xfrm>
        </p:grpSpPr>
        <p:pic>
          <p:nvPicPr>
            <p:cNvPr id="47108" name="Picture 4"/>
            <p:cNvPicPr>
              <a:picLocks noChangeAspect="1" noChangeArrowheads="1"/>
            </p:cNvPicPr>
            <p:nvPr/>
          </p:nvPicPr>
          <p:blipFill>
            <a:blip r:embed="rId7" cstate="print"/>
            <a:srcRect/>
            <a:stretch>
              <a:fillRect/>
            </a:stretch>
          </p:blipFill>
          <p:spPr bwMode="auto">
            <a:xfrm>
              <a:off x="323528" y="404664"/>
              <a:ext cx="1905000" cy="1930400"/>
            </a:xfrm>
            <a:prstGeom prst="rect">
              <a:avLst/>
            </a:prstGeom>
            <a:noFill/>
            <a:ln w="9525">
              <a:noFill/>
              <a:miter lim="800000"/>
              <a:headEnd/>
              <a:tailEnd/>
            </a:ln>
          </p:spPr>
        </p:pic>
        <p:sp>
          <p:nvSpPr>
            <p:cNvPr id="12" name="TextBox 4"/>
            <p:cNvSpPr txBox="1"/>
            <p:nvPr/>
          </p:nvSpPr>
          <p:spPr>
            <a:xfrm>
              <a:off x="539552" y="260648"/>
              <a:ext cx="1224136" cy="369332"/>
            </a:xfrm>
            <a:prstGeom prst="rect">
              <a:avLst/>
            </a:prstGeom>
            <a:noFill/>
          </p:spPr>
          <p:txBody>
            <a:bodyPr wrap="square" rtlCol="0">
              <a:spAutoFit/>
            </a:bodyPr>
            <a:lstStyle/>
            <a:p>
              <a:r>
                <a:rPr lang="nl-NL" dirty="0" smtClean="0"/>
                <a:t>Freek</a:t>
              </a:r>
              <a:endParaRPr lang="nl-NL" dirty="0"/>
            </a:p>
          </p:txBody>
        </p:sp>
      </p:grpSp>
      <p:grpSp>
        <p:nvGrpSpPr>
          <p:cNvPr id="18" name="Groep 17"/>
          <p:cNvGrpSpPr/>
          <p:nvPr/>
        </p:nvGrpSpPr>
        <p:grpSpPr>
          <a:xfrm>
            <a:off x="2051720" y="4509120"/>
            <a:ext cx="2160240" cy="1681733"/>
            <a:chOff x="755576" y="4581128"/>
            <a:chExt cx="2160240" cy="1681733"/>
          </a:xfrm>
        </p:grpSpPr>
        <p:pic>
          <p:nvPicPr>
            <p:cNvPr id="47106" name="Picture 2"/>
            <p:cNvPicPr>
              <a:picLocks noChangeAspect="1" noChangeArrowheads="1"/>
            </p:cNvPicPr>
            <p:nvPr/>
          </p:nvPicPr>
          <p:blipFill>
            <a:blip r:embed="rId8" cstate="print"/>
            <a:srcRect/>
            <a:stretch>
              <a:fillRect/>
            </a:stretch>
          </p:blipFill>
          <p:spPr bwMode="auto">
            <a:xfrm>
              <a:off x="755576" y="4653136"/>
              <a:ext cx="1943100" cy="1609725"/>
            </a:xfrm>
            <a:prstGeom prst="rect">
              <a:avLst/>
            </a:prstGeom>
            <a:noFill/>
            <a:ln w="9525">
              <a:noFill/>
              <a:miter lim="800000"/>
              <a:headEnd/>
              <a:tailEnd/>
            </a:ln>
          </p:spPr>
        </p:pic>
        <p:sp>
          <p:nvSpPr>
            <p:cNvPr id="13" name="TextBox 4"/>
            <p:cNvSpPr txBox="1"/>
            <p:nvPr/>
          </p:nvSpPr>
          <p:spPr>
            <a:xfrm>
              <a:off x="1691680" y="4581128"/>
              <a:ext cx="1224136" cy="369332"/>
            </a:xfrm>
            <a:prstGeom prst="rect">
              <a:avLst/>
            </a:prstGeom>
            <a:noFill/>
          </p:spPr>
          <p:txBody>
            <a:bodyPr wrap="square" rtlCol="0">
              <a:spAutoFit/>
            </a:bodyPr>
            <a:lstStyle/>
            <a:p>
              <a:r>
                <a:rPr lang="nl-NL" dirty="0" smtClean="0"/>
                <a:t>Arnold</a:t>
              </a:r>
              <a:endParaRPr lang="nl-NL" dirty="0"/>
            </a:p>
          </p:txBody>
        </p:sp>
      </p:grpSp>
      <p:grpSp>
        <p:nvGrpSpPr>
          <p:cNvPr id="17" name="Groep 16"/>
          <p:cNvGrpSpPr/>
          <p:nvPr/>
        </p:nvGrpSpPr>
        <p:grpSpPr>
          <a:xfrm>
            <a:off x="5364088" y="3933056"/>
            <a:ext cx="1905000" cy="2184648"/>
            <a:chOff x="6588224" y="4005064"/>
            <a:chExt cx="1905000" cy="2184648"/>
          </a:xfrm>
        </p:grpSpPr>
        <p:pic>
          <p:nvPicPr>
            <p:cNvPr id="47110" name="Picture 6"/>
            <p:cNvPicPr>
              <a:picLocks noChangeAspect="1" noChangeArrowheads="1"/>
            </p:cNvPicPr>
            <p:nvPr/>
          </p:nvPicPr>
          <p:blipFill>
            <a:blip r:embed="rId9" cstate="print"/>
            <a:srcRect/>
            <a:stretch>
              <a:fillRect/>
            </a:stretch>
          </p:blipFill>
          <p:spPr bwMode="auto">
            <a:xfrm>
              <a:off x="6588224" y="4437112"/>
              <a:ext cx="1905000" cy="1752600"/>
            </a:xfrm>
            <a:prstGeom prst="rect">
              <a:avLst/>
            </a:prstGeom>
            <a:noFill/>
            <a:ln w="9525">
              <a:noFill/>
              <a:miter lim="800000"/>
              <a:headEnd/>
              <a:tailEnd/>
            </a:ln>
          </p:spPr>
        </p:pic>
        <p:sp>
          <p:nvSpPr>
            <p:cNvPr id="14" name="TextBox 4"/>
            <p:cNvSpPr txBox="1"/>
            <p:nvPr/>
          </p:nvSpPr>
          <p:spPr>
            <a:xfrm>
              <a:off x="6876256" y="4005064"/>
              <a:ext cx="1224136" cy="369332"/>
            </a:xfrm>
            <a:prstGeom prst="rect">
              <a:avLst/>
            </a:prstGeom>
            <a:noFill/>
          </p:spPr>
          <p:txBody>
            <a:bodyPr wrap="square" rtlCol="0">
              <a:spAutoFit/>
            </a:bodyPr>
            <a:lstStyle/>
            <a:p>
              <a:r>
                <a:rPr lang="nl-NL" dirty="0" smtClean="0"/>
                <a:t>Rogier</a:t>
              </a:r>
              <a:endParaRPr lang="nl-NL" dirty="0"/>
            </a:p>
          </p:txBody>
        </p:sp>
      </p:grpSp>
      <p:pic>
        <p:nvPicPr>
          <p:cNvPr id="47114" name="Picture 10"/>
          <p:cNvPicPr>
            <a:picLocks noChangeAspect="1" noChangeArrowheads="1"/>
          </p:cNvPicPr>
          <p:nvPr/>
        </p:nvPicPr>
        <p:blipFill>
          <a:blip r:embed="rId10" cstate="print"/>
          <a:srcRect/>
          <a:stretch>
            <a:fillRect/>
          </a:stretch>
        </p:blipFill>
        <p:spPr bwMode="auto">
          <a:xfrm>
            <a:off x="0" y="5048250"/>
            <a:ext cx="1905000" cy="1809750"/>
          </a:xfrm>
          <a:prstGeom prst="rect">
            <a:avLst/>
          </a:prstGeom>
          <a:noFill/>
          <a:ln w="9525">
            <a:noFill/>
            <a:miter lim="800000"/>
            <a:headEnd/>
            <a:tailEnd/>
          </a:ln>
        </p:spPr>
      </p:pic>
      <p:sp>
        <p:nvSpPr>
          <p:cNvPr id="25" name="Tekstvak 24"/>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22/22</a:t>
            </a:r>
            <a:endParaRPr lang="nl-NL"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422" fill="hold"/>
                                        <p:tgtEl>
                                          <p:spTgt spid="20"/>
                                        </p:tgtEl>
                                      </p:cBhvr>
                                    </p:cmd>
                                  </p:childTnLst>
                                </p:cTn>
                              </p:par>
                              <p:par>
                                <p:cTn id="7" presetID="0" presetClass="path" presetSubtype="0" accel="50000" decel="50000" fill="hold" nodeType="withEffect">
                                  <p:stCondLst>
                                    <p:cond delay="0"/>
                                  </p:stCondLst>
                                  <p:childTnLst>
                                    <p:animMotion origin="layout" path="M -1.38778E-17 -2.96296E-6 C -0.00851 0.02246 -0.00556 0.04676 -0.00868 0.0713 C -0.0092 0.08125 -0.00955 0.09121 -0.01042 0.10116 C -0.01111 0.10949 -0.01598 0.11598 -0.01736 0.12408 C -0.01806 0.12778 -0.01736 0.13241 -0.01893 0.13565 C -0.02153 0.14121 -0.02934 0.14954 -0.02934 0.14954 C -0.04011 0.19098 -0.06337 0.20949 -0.08976 0.23218 C -0.09879 0.23982 -0.10695 0.24931 -0.11563 0.25741 C -0.11945 0.26088 -0.12379 0.2632 -0.12761 0.26667 C -0.14202 0.28056 -0.12118 0.2669 -0.1415 0.28056 C -0.15382 0.28889 -0.16667 0.29815 -0.17934 0.30579 C -0.18664 0.31019 -0.19566 0.31204 -0.20348 0.31505 C -0.21407 0.31899 -0.22414 0.32639 -0.23455 0.33102 C -0.23733 0.33218 -0.24045 0.33241 -0.24323 0.33334 C -0.24497 0.33403 -0.24653 0.33496 -0.24827 0.33565 C -0.28507 0.33403 -0.32188 0.33403 -0.35868 0.33102 C -0.36077 0.33079 -0.36198 0.32732 -0.36389 0.32639 C -0.36841 0.32431 -0.37761 0.32176 -0.37761 0.32176 C -0.39289 0.30996 -0.41164 0.30718 -0.42761 0.29653 C -0.43247 0.29329 -0.43768 0.29028 -0.4415 0.28519 C -0.44323 0.28287 -0.44445 0.2801 -0.44653 0.27824 C -0.44809 0.27686 -0.45018 0.27709 -0.45174 0.27593 C -0.45539 0.27315 -0.45886 0.27014 -0.46216 0.26667 C -0.46441 0.26436 -0.4665 0.26158 -0.46893 0.25973 C -0.48386 0.24815 -0.48073 0.25463 -0.49323 0.24144 C -0.49514 0.23936 -0.49618 0.23635 -0.49827 0.23449 C -0.49983 0.23311 -0.50191 0.23334 -0.50348 0.23218 C -0.50643 0.2301 -0.50955 0.22801 -0.51216 0.22524 C -0.53056 0.20533 -0.54115 0.17408 -0.55521 0.14954 C -0.55938 0.12755 -0.55313 0.15394 -0.56389 0.13102 C -0.56511 0.12824 -0.56441 0.12454 -0.56563 0.12176 C -0.56789 0.11667 -0.5717 0.11297 -0.57414 0.10811 C -0.57622 0.09468 -0.57917 0.08079 -0.58629 0.0713 C -0.58924 0.05973 -0.59289 0.04908 -0.59827 0.03912 C -0.60122 0.02732 -0.60157 0.01389 -0.60521 0.00232 C -0.60608 -0.00023 -0.60782 -0.00208 -0.60868 -0.00463 C -0.61025 -0.00902 -0.61216 -0.01828 -0.61216 -0.01828 C -0.62049 -0.10625 -0.63941 -0.2074 -0.60868 -0.28726 C -0.60764 -0.29236 -0.60643 -0.30185 -0.60348 -0.30578 C -0.5974 -0.31389 -0.58212 -0.32592 -0.57414 -0.3287 C -0.56476 -0.3412 -0.57223 -0.33402 -0.55348 -0.33796 C -0.54358 -0.34004 -0.5342 -0.3449 -0.52414 -0.34699 C -0.50851 -0.35555 -0.49289 -0.35995 -0.47761 -0.37014 C -0.46875 -0.37592 -0.45799 -0.37291 -0.44827 -0.37476 C -0.43577 -0.37731 -0.43334 -0.37893 -0.4224 -0.38379 C -0.40938 -0.39583 -0.39028 -0.39213 -0.37587 -0.39305 C -0.35973 -0.39398 -0.34375 -0.39467 -0.32761 -0.39537 C -0.26962 -0.39467 -0.21146 -0.39537 -0.15348 -0.39305 C -0.14914 -0.39282 -0.14566 -0.38773 -0.1415 -0.38611 C -0.13716 -0.38449 -0.12743 -0.38194 -0.12414 -0.37916 C -0.11407 -0.37037 -0.10469 -0.35694 -0.09323 -0.35162 C -0.08611 -0.34236 -0.07761 -0.33564 -0.07066 -0.32639 C -0.06493 -0.31064 -0.06042 -0.30578 -0.05 -0.29189 C -0.04705 -0.28796 -0.03976 -0.27222 -0.03802 -0.26898 C -0.03143 -0.25648 -0.02639 -0.24699 -0.02066 -0.23449 C -0.0165 -0.22523 -0.01181 -0.21551 -0.00695 -0.20694 C -0.00295 -0.2 0.0052 -0.18611 0.0052 -0.18611 C 0.00729 -0.17384 0.01111 -0.16875 0.01718 -0.15856 C 0.021 -0.13796 0.01545 -0.15856 0.02413 -0.1449 C 0.02621 -0.14166 0.03298 -0.12083 0.03437 -0.11713 C 0.03906 -0.10439 0.03854 -0.09027 0.04479 -0.07824 C 0.0467 -0.0706 0.04652 -0.07384 0.04652 -0.06898 " pathEditMode="relative" ptsTypes="fffffffffffffffffffffffffffffffffffffffffffffffffffffffffffffA">
                                      <p:cBhvr>
                                        <p:cTn id="8" dur="2000" fill="hold"/>
                                        <p:tgtEl>
                                          <p:spTgt spid="16"/>
                                        </p:tgtEl>
                                        <p:attrNameLst>
                                          <p:attrName>ppt_x</p:attrName>
                                          <p:attrName>ppt_y</p:attrName>
                                        </p:attrNameLst>
                                      </p:cBhvr>
                                    </p:animMotion>
                                  </p:childTnLst>
                                </p:cTn>
                              </p:par>
                              <p:par>
                                <p:cTn id="9" presetID="0" presetClass="path" presetSubtype="0" accel="50000" decel="50000" fill="hold" nodeType="withEffect">
                                  <p:stCondLst>
                                    <p:cond delay="0"/>
                                  </p:stCondLst>
                                  <p:childTnLst>
                                    <p:animMotion origin="layout" path="M 3.05556E-6 4.81481E-6 C -0.00539 -0.17709 0.00052 0.03171 -0.00348 -0.37917 C -0.00365 -0.39838 -0.00348 -0.45209 -0.01198 -0.46899 C -0.0165 -0.48936 -0.01754 -0.51019 -0.02066 -0.53102 C -0.02171 -0.5375 -0.02448 -0.54306 -0.02587 -0.54931 C -0.02813 -0.55996 -0.03004 -0.57107 -0.03264 -0.58149 C -0.03507 -0.59121 -0.04115 -0.60024 -0.0448 -0.60926 C -0.05469 -0.63334 -0.06563 -0.65348 -0.08091 -0.6713 C -0.08872 -0.68033 -0.09966 -0.68519 -0.10851 -0.6919 C -0.12587 -0.70487 -0.1125 -0.69838 -0.12414 -0.70348 C -0.14532 -0.70278 -0.16667 -0.70325 -0.18785 -0.70116 C -0.19827 -0.70024 -0.20973 -0.6875 -0.21719 -0.68033 C -0.22813 -0.66991 -0.23733 -0.65857 -0.2448 -0.64352 C -0.24966 -0.6338 -0.25139 -0.61713 -0.25521 -0.60695 C -0.26285 -0.58658 -0.25799 -0.6088 -0.26372 -0.58843 C -0.27014 -0.56528 -0.27483 -0.54098 -0.27934 -0.51713 C -0.27882 -0.45579 -0.27934 -0.39468 -0.27761 -0.33357 C -0.27743 -0.32987 -0.27483 -0.32732 -0.27414 -0.32408 C -0.27084 -0.3095 -0.26684 -0.29514 -0.26372 -0.28033 C -0.25487 -0.23959 -0.2448 -0.20903 -0.22934 -0.17246 C -0.22084 -0.15255 -0.21389 -0.13149 -0.20174 -0.11482 C -0.19931 -0.10533 -0.19584 -0.09977 -0.18959 -0.09422 C -0.18334 -0.08149 -0.17257 -0.07825 -0.16372 -0.06899 C -0.15174 -0.05649 -0.16233 -0.06158 -0.15 -0.05741 C -0.14306 -0.04352 -0.15105 -0.05602 -0.13785 -0.04815 C -0.13403 -0.04584 -0.13108 -0.04213 -0.12761 -0.03912 C -0.11702 -0.02963 -0.10348 -0.01806 -0.09132 -0.01366 C -0.08212 -0.01042 -0.07223 -0.01019 -0.06372 -0.00463 C -0.05469 0.00138 -0.05573 0.00185 -0.04306 0.00231 C -0.02188 0.003 -0.00053 0.00231 0.02066 0.00231 " pathEditMode="relative" ptsTypes="fffffffffffffffffffffffffffffA">
                                      <p:cBhvr>
                                        <p:cTn id="10" dur="2000" fill="hold"/>
                                        <p:tgtEl>
                                          <p:spTgt spid="17"/>
                                        </p:tgtEl>
                                        <p:attrNameLst>
                                          <p:attrName>ppt_x</p:attrName>
                                          <p:attrName>ppt_y</p:attrName>
                                        </p:attrNameLst>
                                      </p:cBhvr>
                                    </p:animMotion>
                                  </p:childTnLst>
                                </p:cTn>
                              </p:par>
                              <p:par>
                                <p:cTn id="11" presetID="0" presetClass="path" presetSubtype="0" accel="50000" decel="50000" fill="hold" nodeType="withEffect">
                                  <p:stCondLst>
                                    <p:cond delay="0"/>
                                  </p:stCondLst>
                                  <p:childTnLst>
                                    <p:animMotion origin="layout" path="M 4.44444E-6 -2.22222E-6 C 0.0585 -0.02685 0.16232 -0.00347 0.23611 -0.00694 C 0.2592 -0.01736 0.23385 -0.00671 0.29652 -0.01157 C 0.30225 -0.01203 0.30816 -0.01736 0.31371 -0.01851 C 0.3335 -0.02291 0.35416 -0.02407 0.37413 -0.02546 C 0.38819 -0.02824 0.40156 -0.03449 0.41545 -0.03912 C 0.42882 -0.05115 0.44652 -0.05532 0.46198 -0.05995 C 0.47482 -0.06388 0.48663 -0.07037 0.49826 -0.07824 C 0.50607 -0.09398 0.5158 -0.11087 0.52586 -0.1243 C 0.52795 -0.12986 0.5309 -0.13472 0.53264 -0.14027 C 0.53941 -0.16111 0.52916 -0.13912 0.53784 -0.15648 C 0.5408 -0.17546 0.54896 -0.18888 0.5533 -0.20694 C 0.55659 -0.22013 0.56007 -0.2331 0.56371 -0.24606 C 0.5651 -0.25138 0.56614 -0.26157 0.56718 -0.26666 C 0.57031 -0.28194 0.57396 -0.29745 0.57743 -0.31273 C 0.57812 -0.32268 0.5809 -0.3324 0.5809 -0.34259 C 0.5809 -0.43379 0.58021 -0.525 0.57916 -0.6162 C 0.57882 -0.64004 0.56441 -0.66875 0.55503 -0.6875 C 0.55312 -0.6912 0.54514 -0.71087 0.54305 -0.71273 C 0.51805 -0.73495 0.49531 -0.73981 0.46545 -0.74259 C 0.44583 -0.74907 0.42517 -0.7537 0.40503 -0.75648 C -0.14601 -0.75393 0.05746 -0.8037 -0.1467 -0.73564 C -0.16598 -0.72037 -0.18403 -0.70347 -0.20174 -0.68518 C -0.20348 -0.68125 -0.20469 -0.67708 -0.20695 -0.67361 C -0.21354 -0.66319 -0.22587 -0.65856 -0.23282 -0.64837 C -0.23733 -0.64189 -0.24098 -0.63472 -0.24497 -0.62777 C -0.24653 -0.625 -0.24688 -0.62152 -0.24827 -0.61851 C -0.25434 -0.60509 -0.25278 -0.61388 -0.25695 -0.6 C -0.26285 -0.58032 -0.26667 -0.55995 -0.27257 -0.54027 C -0.28611 -0.42129 -0.27934 -0.63472 -0.27257 -0.2368 C -0.2724 -0.22731 -0.26945 -0.21921 -0.26563 -0.21157 C -0.25903 -0.1581 -0.22466 -0.12384 -0.1915 -0.09884 C -0.1816 -0.09143 -0.17466 -0.08101 -0.16389 -0.07592 C -0.15868 -0.07337 -0.14827 -0.06898 -0.14827 -0.06898 C -0.12813 -0.05046 -0.15729 -0.07615 -0.13802 -0.06226 C -0.13264 -0.05833 -0.12865 -0.05 -0.12257 -0.04837 C -0.11545 -0.04652 -0.10886 -0.04375 -0.10174 -0.04143 C -0.08941 -0.0331 -0.0757 -0.02916 -0.06216 -0.02546 C -0.05174 -0.0162 -0.02674 -0.01388 -0.01389 -0.01157 C 0.00052 -0.00902 -0.00278 -0.01435 4.44444E-6 -2.22222E-6 Z " pathEditMode="relative" ptsTypes="ffffffffffffffffffffffffffffffffffffffff">
                                      <p:cBhvr>
                                        <p:cTn id="12" dur="2000" fill="hold"/>
                                        <p:tgtEl>
                                          <p:spTgt spid="18"/>
                                        </p:tgtEl>
                                        <p:attrNameLst>
                                          <p:attrName>ppt_x</p:attrName>
                                          <p:attrName>ppt_y</p:attrName>
                                        </p:attrNameLst>
                                      </p:cBhvr>
                                    </p:animMotion>
                                  </p:childTnLst>
                                </p:cTn>
                              </p:par>
                              <p:par>
                                <p:cTn id="13" presetID="0" presetClass="path" presetSubtype="0" accel="50000" decel="50000" fill="hold" nodeType="withEffect">
                                  <p:stCondLst>
                                    <p:cond delay="0"/>
                                  </p:stCondLst>
                                  <p:childTnLst>
                                    <p:animMotion origin="layout" path="M -2.5E-6 6.2963E-6 C 0.00174 -0.0199 0.00157 -0.04027 0.00521 -0.05972 C 0.00573 -0.06828 0.00556 -0.07685 0.00678 -0.08518 C 0.0073 -0.08842 0.00955 -0.09097 0.01025 -0.09421 C 0.01129 -0.09861 0.01129 -0.10347 0.01198 -0.1081 C 0.01441 -0.12291 0.02049 -0.13749 0.02414 -0.15185 C 0.02622 -0.15995 0.02691 -0.16898 0.02934 -0.17708 C 0.03264 -0.18773 0.0323 -0.18356 0.03438 -0.19305 C 0.03507 -0.19606 0.03507 -0.19953 0.03612 -0.20231 C 0.04566 -0.22754 0.03994 -0.20624 0.04827 -0.22523 C 0.05556 -0.24166 0.06025 -0.25972 0.07066 -0.27361 C 0.07969 -0.28564 0.09497 -0.29004 0.10678 -0.29421 C 0.13143 -0.29351 0.15625 -0.29513 0.18091 -0.29189 C 0.18716 -0.29097 0.20174 -0.27222 0.20851 -0.26898 C 0.21112 -0.25879 0.21303 -0.24837 0.21719 -0.23911 C 0.21928 -0.23425 0.22275 -0.23055 0.22414 -0.22523 C 0.22761 -0.21157 0.23091 -0.19768 0.23438 -0.18402 C 0.23559 -0.17939 0.23577 -0.1743 0.23785 -0.17013 C 0.24098 -0.16388 0.24254 -0.16134 0.2448 -0.15393 C 0.25087 -0.13356 0.24514 -0.14652 0.25174 -0.13333 C 0.254 -0.12129 0.25678 -0.11157 0.26198 -0.10115 C 0.2665 -0.07777 0.27119 -0.05601 0.27934 -0.03449 C 0.28125 -0.02962 0.28386 -0.02523 0.28612 -0.0206 C 0.28716 -0.01828 0.28959 -0.01388 0.28959 -0.01388 C 0.29358 0.00232 0.29775 0.01667 0.30348 0.03218 C 0.3073 0.04237 0.30643 0.05394 0.31025 0.06436 C 0.31337 0.07292 0.31823 0.08079 0.32066 0.08959 C 0.32744 0.11389 0.3375 0.14028 0.35348 0.15626 C 0.35643 0.16806 0.36025 0.17014 0.36893 0.17477 C 0.37778 0.18635 0.38855 0.19306 0.39827 0.20232 C 0.40035 0.20417 0.40122 0.20788 0.40348 0.20926 C 0.41164 0.21436 0.42119 0.21505 0.42934 0.22061 C 0.4316 0.22223 0.43369 0.22431 0.43612 0.22524 C 0.44809 0.2301 0.44358 0.22501 0.45348 0.22987 C 0.47414 0.24005 0.45712 0.2345 0.47414 0.23913 C 0.49393 0.2507 0.4816 0.24422 0.51025 0.2551 C 0.51424 0.25672 0.5224 0.25973 0.5224 0.25973 C 0.54115 0.27639 0.56632 0.27107 0.58785 0.27362 C 0.68334 0.27107 0.64966 0.27871 0.69306 0.26436 C 0.6974 0.25996 0.70261 0.25741 0.70678 0.25278 C 0.71441 0.24445 0.72205 0.23403 0.72761 0.22292 C 0.72969 0.20602 0.7323 0.18889 0.73959 0.17477 C 0.74289 0.15718 0.7474 0.14121 0.75174 0.12408 C 0.75313 0.10857 0.75521 0.09376 0.75678 0.07825 C 0.75469 0.01343 0.76632 -0.01504 0.73785 -0.053 C 0.73386 -0.06597 0.7283 -0.0743 0.7224 -0.08518 C 0.7158 -0.09722 0.71025 -0.10972 0.70348 -0.12175 C 0.69619 -0.13495 0.69167 -0.15277 0.67934 -0.15856 C 0.66494 -0.17291 0.64809 -0.17592 0.63091 -0.18171 C 0.61893 -0.18009 0.60678 -0.17962 0.5948 -0.17708 C 0.56771 -0.17152 0.5382 -0.15185 0.51198 -0.14027 C 0.50157 -0.13032 0.49827 -0.12685 0.48959 -0.11967 C 0.48455 -0.1155 0.479 -0.11273 0.47414 -0.1081 C 0.46303 -0.09745 0.47466 -0.1037 0.46372 -0.09884 C 0.4573 -0.09027 0.45087 -0.08449 0.44306 -0.07824 C 0.44132 -0.07523 0.43994 -0.07175 0.43785 -0.06898 C 0.43646 -0.06712 0.43403 -0.06643 0.43264 -0.06435 C 0.42049 -0.04791 0.43421 -0.06064 0.4224 -0.05069 C 0.41511 -0.03611 0.40678 -0.02199 0.4 -0.00694 C 0.3908 0.01366 0.39948 0.00093 0.38959 0.01366 C 0.38646 0.03033 0.39046 0.01598 0.38091 0.03218 C 0.37014 0.05047 0.36997 0.06065 0.35174 0.06899 C 0.33959 0.08195 0.32726 0.09214 0.31372 0.10116 C 0.30903 0.1044 0.30625 0.10903 0.30174 0.11274 C 0.28959 0.12292 0.27605 0.13033 0.26372 0.14028 C 0.26129 0.14237 0.25938 0.14538 0.25678 0.147 C 0.24723 0.15325 0.23455 0.15579 0.22414 0.15857 C 0.21459 0.16714 0.20886 0.16575 0.19653 0.17014 C 0.18369 0.17477 0.17153 0.18033 0.15851 0.1838 C 0.13316 0.18311 0.10782 0.18357 0.08264 0.18149 C 0.0783 0.18102 0.07431 0.17454 0.07066 0.17246 C 0.05764 0.16505 0.06806 0.17894 0.05 0.16089 C 0.03959 0.15047 0.029 0.13889 0.01719 0.13102 C 0.00869 0.11413 0.01355 0.12038 0.00348 0.11042 C 0.00105 0.10093 -0.0026 0.09723 -0.00868 0.0919 C -0.01302 0.08311 -0.01215 0.08774 -0.01215 0.07825 " pathEditMode="relative" ptsTypes="fffffffffffffffffffffffffffffffffffffffffffffffffffffffffffffffffffffffffffA">
                                      <p:cBhvr>
                                        <p:cTn id="14" dur="2000" fill="hold"/>
                                        <p:tgtEl>
                                          <p:spTgt spid="1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audio>
              <p:cMediaNode>
                <p:cTn id="15" fill="hold" display="0">
                  <p:stCondLst>
                    <p:cond delay="indefinite"/>
                  </p:stCondLst>
                  <p:endCondLst>
                    <p:cond evt="onNext" delay="0">
                      <p:tgtEl>
                        <p:sldTgt/>
                      </p:tgtEl>
                    </p:cond>
                    <p:cond evt="onPrev" delay="0">
                      <p:tgtEl>
                        <p:sldTgt/>
                      </p:tgtEl>
                    </p:cond>
                    <p:cond evt="onStopAudio" delay="0">
                      <p:tgtEl>
                        <p:sldTgt/>
                      </p:tgtEl>
                    </p:cond>
                  </p:endCondLst>
                </p:cTn>
                <p:tgtEl>
                  <p:spTgt spid="20"/>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latin typeface="Algerian" pitchFamily="82" charset="0"/>
              </a:rPr>
              <a:t>Programma</a:t>
            </a:r>
            <a:endParaRPr lang="nl-NL" dirty="0">
              <a:latin typeface="Algerian" pitchFamily="82" charset="0"/>
            </a:endParaRPr>
          </a:p>
        </p:txBody>
      </p:sp>
      <p:sp>
        <p:nvSpPr>
          <p:cNvPr id="3" name="Content Placeholder 2"/>
          <p:cNvSpPr>
            <a:spLocks noGrp="1"/>
          </p:cNvSpPr>
          <p:nvPr>
            <p:ph idx="1"/>
          </p:nvPr>
        </p:nvSpPr>
        <p:spPr/>
        <p:txBody>
          <a:bodyPr>
            <a:normAutofit fontScale="25000" lnSpcReduction="20000"/>
          </a:bodyPr>
          <a:lstStyle/>
          <a:p>
            <a:r>
              <a:rPr lang="nl-NL" sz="12800" dirty="0" smtClean="0"/>
              <a:t>Inleiding</a:t>
            </a:r>
          </a:p>
          <a:p>
            <a:r>
              <a:rPr lang="nl-NL" sz="12800" dirty="0" smtClean="0"/>
              <a:t>Bovenbouw VWO</a:t>
            </a:r>
          </a:p>
          <a:p>
            <a:r>
              <a:rPr lang="nl-NL" sz="12800" dirty="0" smtClean="0"/>
              <a:t>Grafische rekenmachine</a:t>
            </a:r>
          </a:p>
          <a:p>
            <a:r>
              <a:rPr lang="nl-NL" sz="12800" dirty="0" err="1" smtClean="0"/>
              <a:t>Populus</a:t>
            </a:r>
            <a:endParaRPr lang="nl-NL" sz="12800" dirty="0" smtClean="0"/>
          </a:p>
          <a:p>
            <a:r>
              <a:rPr lang="nl-NL" sz="12800" dirty="0" smtClean="0"/>
              <a:t>Evenwichtssituatie</a:t>
            </a:r>
          </a:p>
          <a:p>
            <a:r>
              <a:rPr lang="nl-NL" sz="12800" dirty="0" smtClean="0"/>
              <a:t>Determinant</a:t>
            </a:r>
          </a:p>
          <a:p>
            <a:r>
              <a:rPr lang="nl-NL" sz="12800" dirty="0" smtClean="0"/>
              <a:t>Eigenwaarden en -vectoren</a:t>
            </a:r>
          </a:p>
          <a:p>
            <a:r>
              <a:rPr lang="nl-NL" sz="12800" dirty="0" smtClean="0"/>
              <a:t>Gebruik en toepassingen</a:t>
            </a:r>
          </a:p>
          <a:p>
            <a:r>
              <a:rPr lang="nl-NL" sz="12800" dirty="0" smtClean="0"/>
              <a:t>Klassikale opdracht</a:t>
            </a:r>
          </a:p>
          <a:p>
            <a:endParaRPr lang="nl-NL" dirty="0" smtClean="0"/>
          </a:p>
          <a:p>
            <a:endParaRPr lang="nl-NL" dirty="0" smtClean="0"/>
          </a:p>
          <a:p>
            <a:endParaRPr lang="nl-NL" dirty="0" smtClean="0"/>
          </a:p>
          <a:p>
            <a:pPr lvl="1"/>
            <a:endParaRPr lang="nl-NL" dirty="0" smtClean="0"/>
          </a:p>
          <a:p>
            <a:pPr lvl="1"/>
            <a:endParaRPr lang="nl-NL" dirty="0"/>
          </a:p>
          <a:p>
            <a:pPr>
              <a:buNone/>
            </a:pPr>
            <a:r>
              <a:rPr lang="nl-NL" dirty="0" smtClean="0"/>
              <a:t/>
            </a:r>
            <a:br>
              <a:rPr lang="nl-NL" dirty="0" smtClean="0"/>
            </a:br>
            <a:endParaRPr lang="nl-NL" dirty="0" smtClean="0"/>
          </a:p>
          <a:p>
            <a:endParaRPr lang="nl-NL" dirty="0"/>
          </a:p>
          <a:p>
            <a:endParaRPr lang="nl-NL" dirty="0"/>
          </a:p>
        </p:txBody>
      </p:sp>
      <p:grpSp>
        <p:nvGrpSpPr>
          <p:cNvPr id="10" name="Groep 9"/>
          <p:cNvGrpSpPr/>
          <p:nvPr/>
        </p:nvGrpSpPr>
        <p:grpSpPr>
          <a:xfrm>
            <a:off x="7668344" y="260648"/>
            <a:ext cx="1224136" cy="1512168"/>
            <a:chOff x="7668344" y="260648"/>
            <a:chExt cx="1224136" cy="1512168"/>
          </a:xfrm>
        </p:grpSpPr>
        <p:pic>
          <p:nvPicPr>
            <p:cNvPr id="4" name="Picture 6" descr="caterpillar font">
              <a:hlinkClick r:id="rId2"/>
            </p:cNvPr>
            <p:cNvPicPr>
              <a:picLocks noChangeAspect="1" noChangeArrowheads="1"/>
            </p:cNvPicPr>
            <p:nvPr/>
          </p:nvPicPr>
          <p:blipFill>
            <a:blip r:embed="rId3" cstate="print"/>
            <a:srcRect/>
            <a:stretch>
              <a:fillRect/>
            </a:stretch>
          </p:blipFill>
          <p:spPr bwMode="auto">
            <a:xfrm>
              <a:off x="7668344" y="548680"/>
              <a:ext cx="1224135" cy="1224136"/>
            </a:xfrm>
            <a:prstGeom prst="rect">
              <a:avLst/>
            </a:prstGeom>
            <a:noFill/>
          </p:spPr>
        </p:pic>
        <p:sp>
          <p:nvSpPr>
            <p:cNvPr id="5" name="TextBox 4"/>
            <p:cNvSpPr txBox="1"/>
            <p:nvPr/>
          </p:nvSpPr>
          <p:spPr>
            <a:xfrm>
              <a:off x="7668344" y="260648"/>
              <a:ext cx="1224136" cy="369332"/>
            </a:xfrm>
            <a:prstGeom prst="rect">
              <a:avLst/>
            </a:prstGeom>
            <a:noFill/>
          </p:spPr>
          <p:txBody>
            <a:bodyPr wrap="square" rtlCol="0">
              <a:spAutoFit/>
            </a:bodyPr>
            <a:lstStyle/>
            <a:p>
              <a:r>
                <a:rPr lang="nl-NL" dirty="0" smtClean="0"/>
                <a:t>Sébastien</a:t>
              </a:r>
              <a:endParaRPr lang="nl-NL" dirty="0"/>
            </a:p>
          </p:txBody>
        </p:sp>
      </p:grpSp>
      <p:sp>
        <p:nvSpPr>
          <p:cNvPr id="6" name="Tekstvak 5"/>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1/22</a:t>
            </a:r>
            <a:endParaRPr lang="nl-NL" sz="2800" b="1" dirty="0"/>
          </a:p>
        </p:txBody>
      </p:sp>
      <p:sp>
        <p:nvSpPr>
          <p:cNvPr id="7" name="Half kader 6"/>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8" name="Half kader 7"/>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9" name="Half kader 8"/>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ep 9"/>
          <p:cNvGrpSpPr/>
          <p:nvPr/>
        </p:nvGrpSpPr>
        <p:grpSpPr>
          <a:xfrm>
            <a:off x="7668344" y="260648"/>
            <a:ext cx="1224136" cy="1512168"/>
            <a:chOff x="7668344" y="260648"/>
            <a:chExt cx="1224136" cy="1512168"/>
          </a:xfrm>
        </p:grpSpPr>
        <p:pic>
          <p:nvPicPr>
            <p:cNvPr id="11" name="Picture 6" descr="caterpillar font">
              <a:hlinkClick r:id="rId2"/>
            </p:cNvPr>
            <p:cNvPicPr>
              <a:picLocks noChangeAspect="1" noChangeArrowheads="1"/>
            </p:cNvPicPr>
            <p:nvPr/>
          </p:nvPicPr>
          <p:blipFill>
            <a:blip r:embed="rId3" cstate="print"/>
            <a:srcRect/>
            <a:stretch>
              <a:fillRect/>
            </a:stretch>
          </p:blipFill>
          <p:spPr bwMode="auto">
            <a:xfrm>
              <a:off x="7668344" y="548680"/>
              <a:ext cx="1224135" cy="1224136"/>
            </a:xfrm>
            <a:prstGeom prst="rect">
              <a:avLst/>
            </a:prstGeom>
            <a:noFill/>
          </p:spPr>
        </p:pic>
        <p:sp>
          <p:nvSpPr>
            <p:cNvPr id="12" name="TextBox 4"/>
            <p:cNvSpPr txBox="1"/>
            <p:nvPr/>
          </p:nvSpPr>
          <p:spPr>
            <a:xfrm>
              <a:off x="7668344" y="260648"/>
              <a:ext cx="1224136" cy="369332"/>
            </a:xfrm>
            <a:prstGeom prst="rect">
              <a:avLst/>
            </a:prstGeom>
            <a:noFill/>
          </p:spPr>
          <p:txBody>
            <a:bodyPr wrap="square" rtlCol="0">
              <a:spAutoFit/>
            </a:bodyPr>
            <a:lstStyle/>
            <a:p>
              <a:r>
                <a:rPr lang="nl-NL" dirty="0" smtClean="0"/>
                <a:t>Sébastien</a:t>
              </a:r>
              <a:endParaRPr lang="nl-NL" dirty="0"/>
            </a:p>
          </p:txBody>
        </p:sp>
      </p:grpSp>
      <p:sp>
        <p:nvSpPr>
          <p:cNvPr id="2" name="Title 1"/>
          <p:cNvSpPr>
            <a:spLocks noGrp="1"/>
          </p:cNvSpPr>
          <p:nvPr>
            <p:ph type="title"/>
          </p:nvPr>
        </p:nvSpPr>
        <p:spPr/>
        <p:txBody>
          <a:bodyPr/>
          <a:lstStyle/>
          <a:p>
            <a:r>
              <a:rPr lang="nl-NL" dirty="0" smtClean="0">
                <a:latin typeface="Algerian" pitchFamily="82" charset="0"/>
              </a:rPr>
              <a:t>Inleiding</a:t>
            </a:r>
            <a:endParaRPr lang="nl-NL" dirty="0">
              <a:latin typeface="Algerian" pitchFamily="82" charset="0"/>
            </a:endParaRPr>
          </a:p>
        </p:txBody>
      </p:sp>
      <p:sp>
        <p:nvSpPr>
          <p:cNvPr id="3" name="Content Placeholder 2"/>
          <p:cNvSpPr>
            <a:spLocks noGrp="1"/>
          </p:cNvSpPr>
          <p:nvPr>
            <p:ph idx="1"/>
          </p:nvPr>
        </p:nvSpPr>
        <p:spPr>
          <a:xfrm>
            <a:off x="457200" y="1600200"/>
            <a:ext cx="8291264" cy="4525963"/>
          </a:xfrm>
        </p:spPr>
        <p:txBody>
          <a:bodyPr>
            <a:normAutofit fontScale="70000" lnSpcReduction="20000"/>
          </a:bodyPr>
          <a:lstStyle/>
          <a:p>
            <a:r>
              <a:rPr lang="nl-NL" b="1" dirty="0" smtClean="0"/>
              <a:t>P. H. Leslie (1900-1974)</a:t>
            </a:r>
          </a:p>
          <a:p>
            <a:pPr lvl="1"/>
            <a:r>
              <a:rPr lang="nl-NL" dirty="0" smtClean="0"/>
              <a:t>Ecoloog</a:t>
            </a:r>
          </a:p>
          <a:p>
            <a:pPr lvl="1"/>
            <a:r>
              <a:rPr lang="en-US" dirty="0" smtClean="0"/>
              <a:t>Bureau of Animal Population (BAP) in Oxford</a:t>
            </a:r>
            <a:endParaRPr lang="nl-NL" dirty="0" smtClean="0"/>
          </a:p>
          <a:p>
            <a:pPr lvl="1">
              <a:buNone/>
            </a:pPr>
            <a:endParaRPr lang="nl-NL" dirty="0" smtClean="0"/>
          </a:p>
          <a:p>
            <a:r>
              <a:rPr lang="nl-NL" b="1" dirty="0" err="1" smtClean="0"/>
              <a:t>Lesliematrix</a:t>
            </a:r>
            <a:endParaRPr lang="nl-NL" b="1" dirty="0" smtClean="0"/>
          </a:p>
          <a:p>
            <a:pPr lvl="1"/>
            <a:r>
              <a:rPr lang="nl-NL" dirty="0" err="1" smtClean="0"/>
              <a:t>Biometrika</a:t>
            </a:r>
            <a:r>
              <a:rPr lang="nl-NL" dirty="0" smtClean="0"/>
              <a:t> (1945):</a:t>
            </a:r>
            <a:r>
              <a:rPr lang="nl-NL" sz="2600" dirty="0" smtClean="0">
                <a:solidFill>
                  <a:srgbClr val="FF0000"/>
                </a:solidFill>
              </a:rPr>
              <a:t> </a:t>
            </a:r>
            <a:r>
              <a:rPr lang="nl-NL" sz="2600" dirty="0" err="1" smtClean="0">
                <a:solidFill>
                  <a:srgbClr val="FF0000"/>
                </a:solidFill>
              </a:rPr>
              <a:t>On</a:t>
            </a:r>
            <a:r>
              <a:rPr lang="nl-NL" sz="2600" dirty="0" smtClean="0">
                <a:solidFill>
                  <a:srgbClr val="FF0000"/>
                </a:solidFill>
              </a:rPr>
              <a:t> the </a:t>
            </a:r>
            <a:r>
              <a:rPr lang="nl-NL" sz="2600" dirty="0" err="1" smtClean="0">
                <a:solidFill>
                  <a:srgbClr val="FF0000"/>
                </a:solidFill>
              </a:rPr>
              <a:t>use</a:t>
            </a:r>
            <a:r>
              <a:rPr lang="nl-NL" sz="2600" dirty="0" smtClean="0">
                <a:solidFill>
                  <a:srgbClr val="FF0000"/>
                </a:solidFill>
              </a:rPr>
              <a:t> of matrices in </a:t>
            </a:r>
            <a:r>
              <a:rPr lang="nl-NL" sz="2600" dirty="0" err="1" smtClean="0">
                <a:solidFill>
                  <a:srgbClr val="FF0000"/>
                </a:solidFill>
              </a:rPr>
              <a:t>certain</a:t>
            </a:r>
            <a:r>
              <a:rPr lang="nl-NL" sz="2600" dirty="0" smtClean="0">
                <a:solidFill>
                  <a:srgbClr val="FF0000"/>
                </a:solidFill>
              </a:rPr>
              <a:t> </a:t>
            </a:r>
            <a:r>
              <a:rPr lang="nl-NL" sz="2600" dirty="0" err="1" smtClean="0">
                <a:solidFill>
                  <a:srgbClr val="FF0000"/>
                </a:solidFill>
              </a:rPr>
              <a:t>population</a:t>
            </a:r>
            <a:r>
              <a:rPr lang="nl-NL" sz="2600" dirty="0" smtClean="0">
                <a:solidFill>
                  <a:srgbClr val="FF0000"/>
                </a:solidFill>
              </a:rPr>
              <a:t> </a:t>
            </a:r>
            <a:r>
              <a:rPr lang="nl-NL" sz="2600" dirty="0" err="1" smtClean="0">
                <a:solidFill>
                  <a:srgbClr val="FF0000"/>
                </a:solidFill>
              </a:rPr>
              <a:t>mathematics</a:t>
            </a:r>
            <a:endParaRPr lang="nl-NL" dirty="0" smtClean="0">
              <a:solidFill>
                <a:srgbClr val="FF0000"/>
              </a:solidFill>
            </a:endParaRPr>
          </a:p>
          <a:p>
            <a:pPr lvl="1"/>
            <a:r>
              <a:rPr lang="nl-NL" dirty="0" smtClean="0"/>
              <a:t>Samenstelling populatiestructuren onderzoeken</a:t>
            </a:r>
          </a:p>
          <a:p>
            <a:pPr lvl="1"/>
            <a:r>
              <a:rPr lang="nl-NL" dirty="0" smtClean="0"/>
              <a:t>Aanvankelijk alleen vrouwelijke exemplaren</a:t>
            </a:r>
          </a:p>
          <a:p>
            <a:pPr lvl="1"/>
            <a:r>
              <a:rPr lang="nl-NL" dirty="0" smtClean="0"/>
              <a:t>Populatiegroei afhankelijk van:</a:t>
            </a:r>
          </a:p>
          <a:p>
            <a:pPr lvl="2">
              <a:buFont typeface="Wingdings" pitchFamily="2" charset="2"/>
              <a:buChar char="§"/>
            </a:pPr>
            <a:r>
              <a:rPr lang="nl-NL" dirty="0" smtClean="0"/>
              <a:t>Vruchtbaarheid</a:t>
            </a:r>
          </a:p>
          <a:p>
            <a:pPr lvl="2">
              <a:buFont typeface="Wingdings" pitchFamily="2" charset="2"/>
              <a:buChar char="§"/>
            </a:pPr>
            <a:r>
              <a:rPr lang="nl-NL" dirty="0" smtClean="0"/>
              <a:t>overlevingskansen</a:t>
            </a:r>
            <a:endParaRPr lang="nl-NL" dirty="0"/>
          </a:p>
          <a:p>
            <a:pPr>
              <a:buNone/>
            </a:pPr>
            <a:r>
              <a:rPr lang="nl-NL" dirty="0" smtClean="0"/>
              <a:t/>
            </a:r>
            <a:br>
              <a:rPr lang="nl-NL" dirty="0" smtClean="0"/>
            </a:br>
            <a:endParaRPr lang="nl-NL" dirty="0" smtClean="0"/>
          </a:p>
          <a:p>
            <a:endParaRPr lang="nl-NL" dirty="0"/>
          </a:p>
          <a:p>
            <a:endParaRPr lang="nl-NL" dirty="0"/>
          </a:p>
        </p:txBody>
      </p:sp>
      <p:sp>
        <p:nvSpPr>
          <p:cNvPr id="6" name="Tekstvak 5"/>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2/22</a:t>
            </a:r>
            <a:endParaRPr lang="nl-NL" sz="2800" b="1" dirty="0"/>
          </a:p>
        </p:txBody>
      </p:sp>
      <p:sp>
        <p:nvSpPr>
          <p:cNvPr id="7" name="Half kader 6"/>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8" name="Half kader 7"/>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9" name="Half kader 8"/>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Rechte verbindingslijn 38"/>
          <p:cNvCxnSpPr/>
          <p:nvPr/>
        </p:nvCxnSpPr>
        <p:spPr>
          <a:xfrm flipV="1">
            <a:off x="5724128" y="2348880"/>
            <a:ext cx="1224136" cy="864096"/>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a:xfrm>
            <a:off x="179512" y="274638"/>
            <a:ext cx="8229600" cy="1143000"/>
          </a:xfrm>
        </p:spPr>
        <p:txBody>
          <a:bodyPr/>
          <a:lstStyle/>
          <a:p>
            <a:r>
              <a:rPr lang="nl-NL" dirty="0" smtClean="0">
                <a:latin typeface="Algerian" pitchFamily="82" charset="0"/>
              </a:rPr>
              <a:t>Nieuwe ontwikkelingen</a:t>
            </a:r>
            <a:endParaRPr lang="nl-NL" dirty="0">
              <a:latin typeface="Algerian" pitchFamily="82" charset="0"/>
            </a:endParaRPr>
          </a:p>
        </p:txBody>
      </p:sp>
      <p:grpSp>
        <p:nvGrpSpPr>
          <p:cNvPr id="32770" name="Group 2"/>
          <p:cNvGrpSpPr>
            <a:grpSpLocks/>
          </p:cNvGrpSpPr>
          <p:nvPr/>
        </p:nvGrpSpPr>
        <p:grpSpPr bwMode="auto">
          <a:xfrm>
            <a:off x="2987824" y="3212976"/>
            <a:ext cx="3071813" cy="1123950"/>
            <a:chOff x="3449" y="7125"/>
            <a:chExt cx="4839" cy="1770"/>
          </a:xfrm>
        </p:grpSpPr>
        <p:sp>
          <p:nvSpPr>
            <p:cNvPr id="32771" name="Text Box 3"/>
            <p:cNvSpPr txBox="1">
              <a:spLocks noChangeArrowheads="1"/>
            </p:cNvSpPr>
            <p:nvPr/>
          </p:nvSpPr>
          <p:spPr bwMode="auto">
            <a:xfrm>
              <a:off x="3449" y="7662"/>
              <a:ext cx="2286" cy="123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tx1"/>
                  </a:solidFill>
                  <a:effectLst/>
                  <a:latin typeface="Times New Roman" pitchFamily="18" charset="0"/>
                  <a:cs typeface="Arial" pitchFamily="34" charset="0"/>
                </a:rPr>
                <a:t>Theorie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Times New Roman" pitchFamily="18" charset="0"/>
                  <a:cs typeface="Arial" pitchFamily="34" charset="0"/>
                </a:rPr>
                <a:t>Lewis (1942)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Times New Roman" pitchFamily="18" charset="0"/>
                  <a:cs typeface="Arial" pitchFamily="34" charset="0"/>
                </a:rPr>
                <a:t>Leslie (1945)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Times New Roman" pitchFamily="18" charset="0"/>
                  <a:cs typeface="Arial" pitchFamily="34" charset="0"/>
                </a:rPr>
                <a:t>Williamson (in press)</a:t>
              </a: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sp>
          <p:nvSpPr>
            <p:cNvPr id="32772" name="Text Box 4"/>
            <p:cNvSpPr txBox="1">
              <a:spLocks noChangeArrowheads="1"/>
            </p:cNvSpPr>
            <p:nvPr/>
          </p:nvSpPr>
          <p:spPr bwMode="auto">
            <a:xfrm>
              <a:off x="5725" y="7662"/>
              <a:ext cx="2563" cy="123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tx1"/>
                  </a:solidFill>
                  <a:effectLst/>
                  <a:latin typeface="Times New Roman" pitchFamily="18" charset="0"/>
                  <a:cs typeface="Arial" pitchFamily="34" charset="0"/>
                </a:rPr>
                <a:t>Toepassing</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Times New Roman" pitchFamily="18" charset="0"/>
                  <a:cs typeface="Arial" pitchFamily="34" charset="0"/>
                </a:rPr>
                <a:t>Murray &amp; Gordon (1969)</a:t>
              </a: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sp>
          <p:nvSpPr>
            <p:cNvPr id="32773" name="Text Box 5"/>
            <p:cNvSpPr txBox="1">
              <a:spLocks noChangeArrowheads="1"/>
            </p:cNvSpPr>
            <p:nvPr/>
          </p:nvSpPr>
          <p:spPr bwMode="auto">
            <a:xfrm>
              <a:off x="3449" y="7125"/>
              <a:ext cx="4839" cy="53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Times New Roman" pitchFamily="18" charset="0"/>
                  <a:cs typeface="Arial" pitchFamily="34" charset="0"/>
                </a:rPr>
                <a:t>Basis model</a:t>
              </a: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2774" name="Text Box 6"/>
          <p:cNvSpPr txBox="1">
            <a:spLocks noChangeArrowheads="1"/>
          </p:cNvSpPr>
          <p:nvPr/>
        </p:nvSpPr>
        <p:spPr bwMode="auto">
          <a:xfrm>
            <a:off x="827584" y="1844824"/>
            <a:ext cx="1728192" cy="43088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smtClean="0">
                <a:ln>
                  <a:noFill/>
                </a:ln>
                <a:solidFill>
                  <a:schemeClr val="tx1"/>
                </a:solidFill>
                <a:effectLst/>
                <a:latin typeface="Times New Roman" pitchFamily="18" charset="0"/>
                <a:cs typeface="Arial" pitchFamily="34" charset="0"/>
              </a:rPr>
              <a:t>Stochastische  benadering</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smtClean="0">
                <a:ln>
                  <a:noFill/>
                </a:ln>
                <a:solidFill>
                  <a:schemeClr val="tx1"/>
                </a:solidFill>
                <a:effectLst/>
                <a:latin typeface="Times New Roman" pitchFamily="18" charset="0"/>
                <a:cs typeface="Arial" pitchFamily="34" charset="0"/>
              </a:rPr>
              <a:t>Pollard (1966)</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6" name="Text Box 8"/>
          <p:cNvSpPr txBox="1">
            <a:spLocks noChangeArrowheads="1"/>
          </p:cNvSpPr>
          <p:nvPr/>
        </p:nvSpPr>
        <p:spPr bwMode="auto">
          <a:xfrm>
            <a:off x="3275856" y="1484784"/>
            <a:ext cx="2376264" cy="44132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smtClean="0">
                <a:ln>
                  <a:noFill/>
                </a:ln>
                <a:solidFill>
                  <a:schemeClr val="tx1"/>
                </a:solidFill>
                <a:effectLst/>
                <a:latin typeface="Times New Roman" pitchFamily="18" charset="0"/>
                <a:cs typeface="Arial" pitchFamily="34" charset="0"/>
              </a:rPr>
              <a:t>Specifieke algebraïsche  benadering</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smtClean="0">
                <a:ln>
                  <a:noFill/>
                </a:ln>
                <a:solidFill>
                  <a:schemeClr val="tx1"/>
                </a:solidFill>
                <a:effectLst/>
                <a:latin typeface="Times New Roman" pitchFamily="18" charset="0"/>
                <a:cs typeface="Arial" pitchFamily="34" charset="0"/>
              </a:rPr>
              <a:t>Leslie (1945)</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7" name="Text Box 9"/>
          <p:cNvSpPr txBox="1">
            <a:spLocks noChangeArrowheads="1"/>
          </p:cNvSpPr>
          <p:nvPr/>
        </p:nvSpPr>
        <p:spPr bwMode="auto">
          <a:xfrm>
            <a:off x="6300192" y="1772816"/>
            <a:ext cx="2376264" cy="6001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smtClean="0">
                <a:ln>
                  <a:noFill/>
                </a:ln>
                <a:solidFill>
                  <a:schemeClr val="tx1"/>
                </a:solidFill>
                <a:effectLst/>
                <a:latin typeface="Times New Roman" pitchFamily="18" charset="0"/>
                <a:cs typeface="Arial" pitchFamily="34" charset="0"/>
              </a:rPr>
              <a:t>Algemene algebraïsche  benadering</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err="1" smtClean="0">
                <a:ln>
                  <a:noFill/>
                </a:ln>
                <a:solidFill>
                  <a:schemeClr val="tx1"/>
                </a:solidFill>
                <a:effectLst/>
                <a:latin typeface="Times New Roman" pitchFamily="18" charset="0"/>
                <a:cs typeface="Arial" pitchFamily="34" charset="0"/>
              </a:rPr>
              <a:t>Frobenius</a:t>
            </a:r>
            <a:r>
              <a:rPr kumimoji="0" lang="nl-NL" sz="1100" b="0" i="0" u="none" strike="noStrike" cap="none" normalizeH="0" baseline="0" dirty="0" smtClean="0">
                <a:ln>
                  <a:noFill/>
                </a:ln>
                <a:solidFill>
                  <a:schemeClr val="tx1"/>
                </a:solidFill>
                <a:effectLst/>
                <a:latin typeface="Times New Roman" pitchFamily="18" charset="0"/>
                <a:cs typeface="Arial" pitchFamily="34" charset="0"/>
              </a:rPr>
              <a:t> (1912)</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err="1" smtClean="0">
                <a:ln>
                  <a:noFill/>
                </a:ln>
                <a:solidFill>
                  <a:schemeClr val="tx1"/>
                </a:solidFill>
                <a:effectLst/>
                <a:latin typeface="Times New Roman" pitchFamily="18" charset="0"/>
                <a:cs typeface="Arial" pitchFamily="34" charset="0"/>
              </a:rPr>
              <a:t>Brauer</a:t>
            </a:r>
            <a:r>
              <a:rPr kumimoji="0" lang="nl-NL" sz="1100" b="0" i="0" u="none" strike="noStrike" cap="none" normalizeH="0" baseline="0" dirty="0" smtClean="0">
                <a:ln>
                  <a:noFill/>
                </a:ln>
                <a:solidFill>
                  <a:schemeClr val="tx1"/>
                </a:solidFill>
                <a:effectLst/>
                <a:latin typeface="Times New Roman" pitchFamily="18" charset="0"/>
                <a:cs typeface="Arial" pitchFamily="34" charset="0"/>
              </a:rPr>
              <a:t> (1957, 1961, 1962)</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8" name="Text Box 10"/>
          <p:cNvSpPr txBox="1">
            <a:spLocks noChangeArrowheads="1"/>
          </p:cNvSpPr>
          <p:nvPr/>
        </p:nvSpPr>
        <p:spPr bwMode="auto">
          <a:xfrm>
            <a:off x="323528" y="2852936"/>
            <a:ext cx="1584176" cy="43088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smtClean="0">
                <a:ln>
                  <a:noFill/>
                </a:ln>
                <a:solidFill>
                  <a:schemeClr val="tx1"/>
                </a:solidFill>
                <a:effectLst/>
                <a:latin typeface="Times New Roman" pitchFamily="18" charset="0"/>
                <a:cs typeface="Arial" pitchFamily="34" charset="0"/>
              </a:rPr>
              <a:t>Dierenpopulatie</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smtClean="0">
                <a:ln>
                  <a:noFill/>
                </a:ln>
                <a:solidFill>
                  <a:schemeClr val="tx1"/>
                </a:solidFill>
                <a:effectLst/>
                <a:latin typeface="Times New Roman" pitchFamily="18" charset="0"/>
                <a:cs typeface="Arial" pitchFamily="34" charset="0"/>
              </a:rPr>
              <a:t>Lefkovitch (1956, 1966)</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9" name="Text Box 11"/>
          <p:cNvSpPr txBox="1">
            <a:spLocks noChangeArrowheads="1"/>
          </p:cNvSpPr>
          <p:nvPr/>
        </p:nvSpPr>
        <p:spPr bwMode="auto">
          <a:xfrm>
            <a:off x="251520" y="4005064"/>
            <a:ext cx="2016224" cy="43088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smtClean="0">
                <a:ln>
                  <a:noFill/>
                </a:ln>
                <a:solidFill>
                  <a:schemeClr val="tx1"/>
                </a:solidFill>
                <a:effectLst/>
                <a:latin typeface="Times New Roman" pitchFamily="18" charset="0"/>
                <a:cs typeface="Arial" pitchFamily="34" charset="0"/>
              </a:rPr>
              <a:t>Plantenpopulatie</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smtClean="0">
                <a:ln>
                  <a:noFill/>
                </a:ln>
                <a:solidFill>
                  <a:schemeClr val="tx1"/>
                </a:solidFill>
                <a:effectLst/>
                <a:latin typeface="Times New Roman" pitchFamily="18" charset="0"/>
                <a:cs typeface="Arial" pitchFamily="34" charset="0"/>
              </a:rPr>
              <a:t>Usher (1966, 1967, 1968, 1969)</a:t>
            </a: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38" name="Group 37"/>
          <p:cNvGrpSpPr/>
          <p:nvPr/>
        </p:nvGrpSpPr>
        <p:grpSpPr>
          <a:xfrm>
            <a:off x="3491880" y="5264825"/>
            <a:ext cx="2520280" cy="691583"/>
            <a:chOff x="3491880" y="5264825"/>
            <a:chExt cx="2520280" cy="691583"/>
          </a:xfrm>
        </p:grpSpPr>
        <p:sp>
          <p:nvSpPr>
            <p:cNvPr id="32781" name="Text Box 13"/>
            <p:cNvSpPr txBox="1">
              <a:spLocks noChangeArrowheads="1"/>
            </p:cNvSpPr>
            <p:nvPr/>
          </p:nvSpPr>
          <p:spPr bwMode="auto">
            <a:xfrm>
              <a:off x="3491880" y="5264825"/>
              <a:ext cx="2520280" cy="26161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smtClean="0">
                  <a:ln>
                    <a:noFill/>
                  </a:ln>
                  <a:solidFill>
                    <a:schemeClr val="tx1"/>
                  </a:solidFill>
                  <a:effectLst/>
                  <a:latin typeface="Times New Roman" pitchFamily="18" charset="0"/>
                  <a:cs typeface="Arial" pitchFamily="34" charset="0"/>
                </a:rPr>
                <a:t>Beide sekses in model</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82" name="Text Box 14"/>
            <p:cNvSpPr txBox="1">
              <a:spLocks noChangeArrowheads="1"/>
            </p:cNvSpPr>
            <p:nvPr/>
          </p:nvSpPr>
          <p:spPr bwMode="auto">
            <a:xfrm>
              <a:off x="3495730" y="5525521"/>
              <a:ext cx="1489221" cy="43088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smtClean="0">
                  <a:ln>
                    <a:noFill/>
                  </a:ln>
                  <a:solidFill>
                    <a:schemeClr val="tx1"/>
                  </a:solidFill>
                  <a:effectLst/>
                  <a:latin typeface="Times New Roman" pitchFamily="18" charset="0"/>
                  <a:cs typeface="Arial" pitchFamily="34" charset="0"/>
                </a:rPr>
                <a:t>Theorie</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smtClean="0">
                  <a:ln>
                    <a:noFill/>
                  </a:ln>
                  <a:solidFill>
                    <a:schemeClr val="tx1"/>
                  </a:solidFill>
                  <a:effectLst/>
                  <a:latin typeface="Times New Roman" pitchFamily="18" charset="0"/>
                  <a:cs typeface="Arial" pitchFamily="34" charset="0"/>
                </a:rPr>
                <a:t>Williamson (1959)</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83" name="Text Box 15"/>
            <p:cNvSpPr txBox="1">
              <a:spLocks noChangeArrowheads="1"/>
            </p:cNvSpPr>
            <p:nvPr/>
          </p:nvSpPr>
          <p:spPr bwMode="auto">
            <a:xfrm>
              <a:off x="4977251" y="5525521"/>
              <a:ext cx="1032599" cy="42375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smtClean="0">
                  <a:ln>
                    <a:noFill/>
                  </a:ln>
                  <a:solidFill>
                    <a:schemeClr val="tx1"/>
                  </a:solidFill>
                  <a:effectLst/>
                  <a:latin typeface="Times New Roman" pitchFamily="18" charset="0"/>
                  <a:cs typeface="Arial" pitchFamily="34" charset="0"/>
                </a:rPr>
                <a:t>Toepassing</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err="1" smtClean="0">
                  <a:ln>
                    <a:noFill/>
                  </a:ln>
                  <a:solidFill>
                    <a:schemeClr val="tx1"/>
                  </a:solidFill>
                  <a:effectLst/>
                  <a:latin typeface="Times New Roman" pitchFamily="18" charset="0"/>
                  <a:cs typeface="Arial" pitchFamily="34" charset="0"/>
                </a:rPr>
                <a:t>Usher</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2784" name="Text Box 16"/>
          <p:cNvSpPr txBox="1">
            <a:spLocks noChangeArrowheads="1"/>
          </p:cNvSpPr>
          <p:nvPr/>
        </p:nvSpPr>
        <p:spPr bwMode="auto">
          <a:xfrm>
            <a:off x="6804248" y="3356992"/>
            <a:ext cx="1728192" cy="6001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smtClean="0">
                <a:ln>
                  <a:noFill/>
                </a:ln>
                <a:solidFill>
                  <a:schemeClr val="tx1"/>
                </a:solidFill>
                <a:effectLst/>
                <a:latin typeface="Times New Roman" pitchFamily="18" charset="0"/>
                <a:cs typeface="Arial" pitchFamily="34" charset="0"/>
              </a:rPr>
              <a:t>Populatiedichtheid</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smtClean="0">
                <a:ln>
                  <a:noFill/>
                </a:ln>
                <a:solidFill>
                  <a:schemeClr val="tx1"/>
                </a:solidFill>
                <a:effectLst/>
                <a:latin typeface="Times New Roman" pitchFamily="18" charset="0"/>
                <a:cs typeface="Arial" pitchFamily="34" charset="0"/>
              </a:rPr>
              <a:t>Leslie (1948)</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err="1" smtClean="0">
                <a:ln>
                  <a:noFill/>
                </a:ln>
                <a:solidFill>
                  <a:schemeClr val="tx1"/>
                </a:solidFill>
                <a:effectLst/>
                <a:latin typeface="Times New Roman" pitchFamily="18" charset="0"/>
                <a:cs typeface="Arial" pitchFamily="34" charset="0"/>
              </a:rPr>
              <a:t>Pennycuick</a:t>
            </a:r>
            <a:r>
              <a:rPr kumimoji="0" lang="nl-NL" sz="1100" b="0" i="0" u="none" strike="noStrike" cap="none" normalizeH="0" baseline="0" dirty="0" smtClean="0">
                <a:ln>
                  <a:noFill/>
                </a:ln>
                <a:solidFill>
                  <a:schemeClr val="tx1"/>
                </a:solidFill>
                <a:effectLst/>
                <a:latin typeface="Times New Roman" pitchFamily="18" charset="0"/>
                <a:cs typeface="Arial" pitchFamily="34" charset="0"/>
              </a:rPr>
              <a:t> (1968, 1969)</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85" name="Text Box 17"/>
          <p:cNvSpPr txBox="1">
            <a:spLocks noChangeArrowheads="1"/>
          </p:cNvSpPr>
          <p:nvPr/>
        </p:nvSpPr>
        <p:spPr bwMode="auto">
          <a:xfrm>
            <a:off x="1043608" y="5229200"/>
            <a:ext cx="1284287" cy="61277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smtClean="0">
                <a:ln>
                  <a:noFill/>
                </a:ln>
                <a:solidFill>
                  <a:schemeClr val="tx1"/>
                </a:solidFill>
                <a:effectLst/>
                <a:latin typeface="Times New Roman" pitchFamily="18" charset="0"/>
                <a:cs typeface="Arial" pitchFamily="34" charset="0"/>
              </a:rPr>
              <a:t>Oogst</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smtClean="0">
                <a:ln>
                  <a:noFill/>
                </a:ln>
                <a:solidFill>
                  <a:schemeClr val="tx1"/>
                </a:solidFill>
                <a:effectLst/>
                <a:latin typeface="Times New Roman" pitchFamily="18" charset="0"/>
                <a:cs typeface="Arial" pitchFamily="34" charset="0"/>
              </a:rPr>
              <a:t>Williamson (1967)</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smtClean="0">
                <a:ln>
                  <a:noFill/>
                </a:ln>
                <a:solidFill>
                  <a:schemeClr val="tx1"/>
                </a:solidFill>
                <a:effectLst/>
                <a:latin typeface="Times New Roman" pitchFamily="18" charset="0"/>
                <a:cs typeface="Arial" pitchFamily="34" charset="0"/>
              </a:rPr>
              <a:t>Lefkovitch (1967)</a:t>
            </a: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sp>
        <p:nvSpPr>
          <p:cNvPr id="32786" name="Text Box 18"/>
          <p:cNvSpPr txBox="1">
            <a:spLocks noChangeArrowheads="1"/>
          </p:cNvSpPr>
          <p:nvPr/>
        </p:nvSpPr>
        <p:spPr bwMode="auto">
          <a:xfrm>
            <a:off x="6804248" y="5013176"/>
            <a:ext cx="1284287" cy="61277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1" i="0" u="none" strike="noStrike" cap="none" normalizeH="0" baseline="0" dirty="0" err="1" smtClean="0">
                <a:ln>
                  <a:noFill/>
                </a:ln>
                <a:solidFill>
                  <a:schemeClr val="tx1"/>
                </a:solidFill>
                <a:effectLst/>
                <a:latin typeface="Times New Roman" pitchFamily="18" charset="0"/>
                <a:cs typeface="Arial" pitchFamily="34" charset="0"/>
              </a:rPr>
              <a:t>Roofdier-prooi</a:t>
            </a:r>
            <a:endParaRPr kumimoji="0" lang="nl-NL" sz="1100" b="1"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smtClean="0">
                <a:ln>
                  <a:noFill/>
                </a:ln>
                <a:solidFill>
                  <a:schemeClr val="tx1"/>
                </a:solidFill>
                <a:effectLst/>
                <a:latin typeface="Times New Roman" pitchFamily="18" charset="0"/>
                <a:cs typeface="Arial" pitchFamily="34" charset="0"/>
              </a:rPr>
              <a:t>Leslie (1948)</a:t>
            </a:r>
          </a:p>
          <a:p>
            <a:pPr marL="0" marR="0" lvl="0" indent="0" algn="l" defTabSz="914400" rtl="0" eaLnBrk="1" fontAlgn="base" latinLnBrk="0" hangingPunct="1">
              <a:lnSpc>
                <a:spcPct val="100000"/>
              </a:lnSpc>
              <a:spcBef>
                <a:spcPct val="0"/>
              </a:spcBef>
              <a:spcAft>
                <a:spcPct val="0"/>
              </a:spcAft>
              <a:buClrTx/>
              <a:buSzTx/>
              <a:buFontTx/>
              <a:buNone/>
              <a:tabLst/>
            </a:pPr>
            <a:r>
              <a:rPr kumimoji="0" lang="nl-NL" sz="1100" b="0" i="0" u="none" strike="noStrike" cap="none" normalizeH="0" baseline="0" dirty="0" err="1" smtClean="0">
                <a:ln>
                  <a:noFill/>
                </a:ln>
                <a:solidFill>
                  <a:schemeClr val="tx1"/>
                </a:solidFill>
                <a:effectLst/>
                <a:latin typeface="Times New Roman" pitchFamily="18" charset="0"/>
                <a:cs typeface="Arial" pitchFamily="34" charset="0"/>
              </a:rPr>
              <a:t>Pennycuick</a:t>
            </a:r>
            <a:r>
              <a:rPr kumimoji="0" lang="nl-NL" sz="1100" b="0" i="0" u="none" strike="noStrike" cap="none" normalizeH="0" baseline="0" dirty="0" smtClean="0">
                <a:ln>
                  <a:noFill/>
                </a:ln>
                <a:solidFill>
                  <a:schemeClr val="tx1"/>
                </a:solidFill>
                <a:effectLst/>
                <a:latin typeface="Times New Roman" pitchFamily="18" charset="0"/>
                <a:cs typeface="Arial" pitchFamily="34" charset="0"/>
              </a:rPr>
              <a:t> (1968)</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3" name="Rechte verbindingslijn 22"/>
          <p:cNvCxnSpPr>
            <a:stCxn id="32773" idx="0"/>
            <a:endCxn id="32776" idx="2"/>
          </p:cNvCxnSpPr>
          <p:nvPr/>
        </p:nvCxnSpPr>
        <p:spPr>
          <a:xfrm rot="16200000" flipV="1">
            <a:off x="3850427" y="2539671"/>
            <a:ext cx="1286867" cy="59743"/>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Rechte verbindingslijn 24"/>
          <p:cNvCxnSpPr/>
          <p:nvPr/>
        </p:nvCxnSpPr>
        <p:spPr>
          <a:xfrm rot="10800000">
            <a:off x="2051720" y="2276872"/>
            <a:ext cx="1008112" cy="9361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Rechte verbindingslijn 26"/>
          <p:cNvCxnSpPr>
            <a:endCxn id="32778" idx="3"/>
          </p:cNvCxnSpPr>
          <p:nvPr/>
        </p:nvCxnSpPr>
        <p:spPr>
          <a:xfrm rot="10800000">
            <a:off x="1907704" y="3068380"/>
            <a:ext cx="1080120" cy="6486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a:endCxn id="32779" idx="3"/>
          </p:cNvCxnSpPr>
          <p:nvPr/>
        </p:nvCxnSpPr>
        <p:spPr>
          <a:xfrm rot="10800000" flipV="1">
            <a:off x="2267744" y="4077072"/>
            <a:ext cx="720080" cy="143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Rechte verbindingslijn 30"/>
          <p:cNvCxnSpPr>
            <a:endCxn id="32785" idx="3"/>
          </p:cNvCxnSpPr>
          <p:nvPr/>
        </p:nvCxnSpPr>
        <p:spPr>
          <a:xfrm rot="10800000" flipV="1">
            <a:off x="2327896" y="4365104"/>
            <a:ext cx="1668041" cy="117048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Rechte verbindingslijn 32"/>
          <p:cNvCxnSpPr>
            <a:endCxn id="32781" idx="0"/>
          </p:cNvCxnSpPr>
          <p:nvPr/>
        </p:nvCxnSpPr>
        <p:spPr>
          <a:xfrm rot="16200000" flipH="1">
            <a:off x="4265966" y="4778771"/>
            <a:ext cx="864096" cy="108012"/>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Rechte verbindingslijn 34"/>
          <p:cNvCxnSpPr/>
          <p:nvPr/>
        </p:nvCxnSpPr>
        <p:spPr>
          <a:xfrm>
            <a:off x="6084168" y="4293096"/>
            <a:ext cx="1152128"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Rechte verbindingslijn 36"/>
          <p:cNvCxnSpPr>
            <a:endCxn id="32784" idx="1"/>
          </p:cNvCxnSpPr>
          <p:nvPr/>
        </p:nvCxnSpPr>
        <p:spPr>
          <a:xfrm flipV="1">
            <a:off x="6084168" y="3657074"/>
            <a:ext cx="720080" cy="59958"/>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kstvak 5"/>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3/22</a:t>
            </a:r>
            <a:endParaRPr lang="nl-NL" sz="2800" b="1" dirty="0"/>
          </a:p>
        </p:txBody>
      </p:sp>
      <p:sp>
        <p:nvSpPr>
          <p:cNvPr id="30" name="Half kader 6"/>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32" name="Half kader 7"/>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34" name="Half kader 8"/>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grpSp>
        <p:nvGrpSpPr>
          <p:cNvPr id="36" name="Groep 9"/>
          <p:cNvGrpSpPr/>
          <p:nvPr/>
        </p:nvGrpSpPr>
        <p:grpSpPr>
          <a:xfrm>
            <a:off x="7668344" y="260648"/>
            <a:ext cx="1224136" cy="1512168"/>
            <a:chOff x="7668344" y="260648"/>
            <a:chExt cx="1224136" cy="1512168"/>
          </a:xfrm>
        </p:grpSpPr>
        <p:pic>
          <p:nvPicPr>
            <p:cNvPr id="40" name="Picture 6" descr="caterpillar font">
              <a:hlinkClick r:id="rId2"/>
            </p:cNvPr>
            <p:cNvPicPr>
              <a:picLocks noChangeAspect="1" noChangeArrowheads="1"/>
            </p:cNvPicPr>
            <p:nvPr/>
          </p:nvPicPr>
          <p:blipFill>
            <a:blip r:embed="rId3" cstate="print"/>
            <a:srcRect/>
            <a:stretch>
              <a:fillRect/>
            </a:stretch>
          </p:blipFill>
          <p:spPr bwMode="auto">
            <a:xfrm>
              <a:off x="7668344" y="548680"/>
              <a:ext cx="1224135" cy="1224136"/>
            </a:xfrm>
            <a:prstGeom prst="rect">
              <a:avLst/>
            </a:prstGeom>
            <a:noFill/>
          </p:spPr>
        </p:pic>
        <p:sp>
          <p:nvSpPr>
            <p:cNvPr id="41" name="TextBox 4"/>
            <p:cNvSpPr txBox="1"/>
            <p:nvPr/>
          </p:nvSpPr>
          <p:spPr>
            <a:xfrm>
              <a:off x="7668344" y="260648"/>
              <a:ext cx="1224136" cy="369332"/>
            </a:xfrm>
            <a:prstGeom prst="rect">
              <a:avLst/>
            </a:prstGeom>
            <a:noFill/>
          </p:spPr>
          <p:txBody>
            <a:bodyPr wrap="square" rtlCol="0">
              <a:spAutoFit/>
            </a:bodyPr>
            <a:lstStyle/>
            <a:p>
              <a:r>
                <a:rPr lang="nl-NL" dirty="0" smtClean="0"/>
                <a:t>Sébastien</a:t>
              </a:r>
              <a:endParaRPr lang="nl-NL"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blinds(horizontal)">
                                      <p:cBhvr>
                                        <p:cTn id="7" dur="500"/>
                                        <p:tgtEl>
                                          <p:spTgt spid="3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2777"/>
                                        </p:tgtEl>
                                        <p:attrNameLst>
                                          <p:attrName>style.visibility</p:attrName>
                                        </p:attrNameLst>
                                      </p:cBhvr>
                                      <p:to>
                                        <p:strVal val="visible"/>
                                      </p:to>
                                    </p:set>
                                    <p:animEffect transition="in" filter="blinds(horizontal)">
                                      <p:cBhvr>
                                        <p:cTn id="10" dur="500"/>
                                        <p:tgtEl>
                                          <p:spTgt spid="32777"/>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2776"/>
                                        </p:tgtEl>
                                        <p:attrNameLst>
                                          <p:attrName>style.visibility</p:attrName>
                                        </p:attrNameLst>
                                      </p:cBhvr>
                                      <p:to>
                                        <p:strVal val="visible"/>
                                      </p:to>
                                    </p:set>
                                    <p:animEffect transition="in" filter="blinds(horizontal)">
                                      <p:cBhvr>
                                        <p:cTn id="13" dur="500"/>
                                        <p:tgtEl>
                                          <p:spTgt spid="32776"/>
                                        </p:tgtEl>
                                      </p:cBhvr>
                                    </p:animEffect>
                                  </p:childTnLst>
                                </p:cTn>
                              </p:par>
                              <p:par>
                                <p:cTn id="14" presetID="3" presetClass="entr" presetSubtype="1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blinds(horizontal)">
                                      <p:cBhvr>
                                        <p:cTn id="16" dur="500"/>
                                        <p:tgtEl>
                                          <p:spTgt spid="23"/>
                                        </p:tgtEl>
                                      </p:cBhvr>
                                    </p:animEffect>
                                  </p:childTnLst>
                                </p:cTn>
                              </p:par>
                              <p:par>
                                <p:cTn id="17" presetID="3" presetClass="entr" presetSubtype="1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blinds(horizontal)">
                                      <p:cBhvr>
                                        <p:cTn id="19" dur="500"/>
                                        <p:tgtEl>
                                          <p:spTgt spid="2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2774"/>
                                        </p:tgtEl>
                                        <p:attrNameLst>
                                          <p:attrName>style.visibility</p:attrName>
                                        </p:attrNameLst>
                                      </p:cBhvr>
                                      <p:to>
                                        <p:strVal val="visible"/>
                                      </p:to>
                                    </p:set>
                                    <p:animEffect transition="in" filter="blinds(horizontal)">
                                      <p:cBhvr>
                                        <p:cTn id="22" dur="500"/>
                                        <p:tgtEl>
                                          <p:spTgt spid="32774"/>
                                        </p:tgtEl>
                                      </p:cBhvr>
                                    </p:animEffect>
                                  </p:childTnLst>
                                </p:cTn>
                              </p:par>
                              <p:par>
                                <p:cTn id="23" presetID="3" presetClass="entr" presetSubtype="1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blinds(horizontal)">
                                      <p:cBhvr>
                                        <p:cTn id="25" dur="500"/>
                                        <p:tgtEl>
                                          <p:spTgt spid="27"/>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2778"/>
                                        </p:tgtEl>
                                        <p:attrNameLst>
                                          <p:attrName>style.visibility</p:attrName>
                                        </p:attrNameLst>
                                      </p:cBhvr>
                                      <p:to>
                                        <p:strVal val="visible"/>
                                      </p:to>
                                    </p:set>
                                    <p:animEffect transition="in" filter="blinds(horizontal)">
                                      <p:cBhvr>
                                        <p:cTn id="28" dur="500"/>
                                        <p:tgtEl>
                                          <p:spTgt spid="32778"/>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2779"/>
                                        </p:tgtEl>
                                        <p:attrNameLst>
                                          <p:attrName>style.visibility</p:attrName>
                                        </p:attrNameLst>
                                      </p:cBhvr>
                                      <p:to>
                                        <p:strVal val="visible"/>
                                      </p:to>
                                    </p:set>
                                    <p:animEffect transition="in" filter="blinds(horizontal)">
                                      <p:cBhvr>
                                        <p:cTn id="31" dur="500"/>
                                        <p:tgtEl>
                                          <p:spTgt spid="32779"/>
                                        </p:tgtEl>
                                      </p:cBhvr>
                                    </p:animEffect>
                                  </p:childTnLst>
                                </p:cTn>
                              </p:par>
                              <p:par>
                                <p:cTn id="32" presetID="3" presetClass="entr" presetSubtype="10" fill="hold"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blinds(horizontal)">
                                      <p:cBhvr>
                                        <p:cTn id="34" dur="500"/>
                                        <p:tgtEl>
                                          <p:spTgt spid="29"/>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32785"/>
                                        </p:tgtEl>
                                        <p:attrNameLst>
                                          <p:attrName>style.visibility</p:attrName>
                                        </p:attrNameLst>
                                      </p:cBhvr>
                                      <p:to>
                                        <p:strVal val="visible"/>
                                      </p:to>
                                    </p:set>
                                    <p:animEffect transition="in" filter="blinds(horizontal)">
                                      <p:cBhvr>
                                        <p:cTn id="37" dur="500"/>
                                        <p:tgtEl>
                                          <p:spTgt spid="32785"/>
                                        </p:tgtEl>
                                      </p:cBhvr>
                                    </p:animEffect>
                                  </p:childTnLst>
                                </p:cTn>
                              </p:par>
                              <p:par>
                                <p:cTn id="38" presetID="3" presetClass="entr" presetSubtype="10" fill="hold" nodeType="with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blinds(horizontal)">
                                      <p:cBhvr>
                                        <p:cTn id="40" dur="500"/>
                                        <p:tgtEl>
                                          <p:spTgt spid="31"/>
                                        </p:tgtEl>
                                      </p:cBhvr>
                                    </p:animEffect>
                                  </p:childTnLst>
                                </p:cTn>
                              </p:par>
                              <p:par>
                                <p:cTn id="41" presetID="3" presetClass="entr" presetSubtype="10" fill="hold" nodeType="with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blinds(horizontal)">
                                      <p:cBhvr>
                                        <p:cTn id="43" dur="500"/>
                                        <p:tgtEl>
                                          <p:spTgt spid="33"/>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32786"/>
                                        </p:tgtEl>
                                        <p:attrNameLst>
                                          <p:attrName>style.visibility</p:attrName>
                                        </p:attrNameLst>
                                      </p:cBhvr>
                                      <p:to>
                                        <p:strVal val="visible"/>
                                      </p:to>
                                    </p:set>
                                    <p:animEffect transition="in" filter="blinds(horizontal)">
                                      <p:cBhvr>
                                        <p:cTn id="46" dur="500"/>
                                        <p:tgtEl>
                                          <p:spTgt spid="32786"/>
                                        </p:tgtEl>
                                      </p:cBhvr>
                                    </p:animEffect>
                                  </p:childTnLst>
                                </p:cTn>
                              </p:par>
                              <p:par>
                                <p:cTn id="47" presetID="3" presetClass="entr" presetSubtype="10" fill="hold" nodeType="withEffect">
                                  <p:stCondLst>
                                    <p:cond delay="0"/>
                                  </p:stCondLst>
                                  <p:childTnLst>
                                    <p:set>
                                      <p:cBhvr>
                                        <p:cTn id="48" dur="1" fill="hold">
                                          <p:stCondLst>
                                            <p:cond delay="0"/>
                                          </p:stCondLst>
                                        </p:cTn>
                                        <p:tgtEl>
                                          <p:spTgt spid="35"/>
                                        </p:tgtEl>
                                        <p:attrNameLst>
                                          <p:attrName>style.visibility</p:attrName>
                                        </p:attrNameLst>
                                      </p:cBhvr>
                                      <p:to>
                                        <p:strVal val="visible"/>
                                      </p:to>
                                    </p:set>
                                    <p:animEffect transition="in" filter="blinds(horizontal)">
                                      <p:cBhvr>
                                        <p:cTn id="49" dur="500"/>
                                        <p:tgtEl>
                                          <p:spTgt spid="35"/>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32784"/>
                                        </p:tgtEl>
                                        <p:attrNameLst>
                                          <p:attrName>style.visibility</p:attrName>
                                        </p:attrNameLst>
                                      </p:cBhvr>
                                      <p:to>
                                        <p:strVal val="visible"/>
                                      </p:to>
                                    </p:set>
                                    <p:animEffect transition="in" filter="blinds(horizontal)">
                                      <p:cBhvr>
                                        <p:cTn id="52" dur="500"/>
                                        <p:tgtEl>
                                          <p:spTgt spid="32784"/>
                                        </p:tgtEl>
                                      </p:cBhvr>
                                    </p:animEffect>
                                  </p:childTnLst>
                                </p:cTn>
                              </p:par>
                              <p:par>
                                <p:cTn id="53" presetID="3" presetClass="entr" presetSubtype="10" fill="hold" nodeType="with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blinds(horizontal)">
                                      <p:cBhvr>
                                        <p:cTn id="55" dur="500"/>
                                        <p:tgtEl>
                                          <p:spTgt spid="37"/>
                                        </p:tgtEl>
                                      </p:cBhvr>
                                    </p:animEffect>
                                  </p:childTnLst>
                                </p:cTn>
                              </p:par>
                              <p:par>
                                <p:cTn id="56" presetID="3" presetClass="entr" presetSubtype="10" fill="hold" nodeType="withEffect">
                                  <p:stCondLst>
                                    <p:cond delay="0"/>
                                  </p:stCondLst>
                                  <p:childTnLst>
                                    <p:set>
                                      <p:cBhvr>
                                        <p:cTn id="57" dur="1" fill="hold">
                                          <p:stCondLst>
                                            <p:cond delay="0"/>
                                          </p:stCondLst>
                                        </p:cTn>
                                        <p:tgtEl>
                                          <p:spTgt spid="38"/>
                                        </p:tgtEl>
                                        <p:attrNameLst>
                                          <p:attrName>style.visibility</p:attrName>
                                        </p:attrNameLst>
                                      </p:cBhvr>
                                      <p:to>
                                        <p:strVal val="visible"/>
                                      </p:to>
                                    </p:set>
                                    <p:animEffect transition="in" filter="blinds(horizontal)">
                                      <p:cBhvr>
                                        <p:cTn id="58"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4" grpId="0" animBg="1"/>
      <p:bldP spid="32776" grpId="0" animBg="1"/>
      <p:bldP spid="32777" grpId="0" animBg="1"/>
      <p:bldP spid="32778" grpId="0" animBg="1"/>
      <p:bldP spid="32779" grpId="0" animBg="1"/>
      <p:bldP spid="32784" grpId="0" animBg="1"/>
      <p:bldP spid="32785" grpId="0" animBg="1"/>
      <p:bldP spid="3278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latin typeface="Algerian" pitchFamily="82" charset="0"/>
              </a:rPr>
              <a:t>Bovenbouw VWO</a:t>
            </a:r>
            <a:endParaRPr lang="nl-NL" dirty="0">
              <a:latin typeface="Algerian" pitchFamily="82" charset="0"/>
            </a:endParaRPr>
          </a:p>
        </p:txBody>
      </p:sp>
      <p:sp>
        <p:nvSpPr>
          <p:cNvPr id="3" name="Content Placeholder 2"/>
          <p:cNvSpPr>
            <a:spLocks noGrp="1"/>
          </p:cNvSpPr>
          <p:nvPr>
            <p:ph idx="1"/>
          </p:nvPr>
        </p:nvSpPr>
        <p:spPr>
          <a:xfrm>
            <a:off x="457200" y="2608312"/>
            <a:ext cx="8229600" cy="3556992"/>
          </a:xfrm>
        </p:spPr>
        <p:txBody>
          <a:bodyPr>
            <a:normAutofit/>
          </a:bodyPr>
          <a:lstStyle/>
          <a:p>
            <a:r>
              <a:rPr lang="nl-NL" sz="2000" dirty="0" smtClean="0"/>
              <a:t>Een bioloog bestudeert een rupsenplaag. Hij gaat uit van 400 eitjes, 200 larven en 50 insecten. Elke leeftijdsfase, dus eitje, larve en insect duurt één maand. Hij plaatst de eitjes, larven en insecten in een afgesloten ruimte. Na één maand is de situatie als volgt.</a:t>
            </a:r>
          </a:p>
          <a:p>
            <a:r>
              <a:rPr lang="nl-NL" sz="2000" dirty="0" smtClean="0"/>
              <a:t>Van de eitjes is 95% opgegeten of niet uitgekomen.</a:t>
            </a:r>
          </a:p>
          <a:p>
            <a:r>
              <a:rPr lang="nl-NL" sz="2000" dirty="0" smtClean="0"/>
              <a:t>Van de larven heeft 25% zich ontwikkeld tot insect</a:t>
            </a:r>
          </a:p>
          <a:p>
            <a:r>
              <a:rPr lang="nl-NL" sz="2000" dirty="0" smtClean="0"/>
              <a:t>Van de oorspronkelijke insecten is er niet één meer over. Maar ze hebben wel gemiddeld elk voor 100 eitjes gezorgd.</a:t>
            </a:r>
          </a:p>
          <a:p>
            <a:endParaRPr lang="nl-NL" sz="2000" dirty="0"/>
          </a:p>
          <a:p>
            <a:r>
              <a:rPr lang="nl-NL" sz="2000" dirty="0" smtClean="0"/>
              <a:t>Dit geeft de volgende matrix L.</a:t>
            </a:r>
            <a:endParaRPr lang="nl-NL" sz="2000" dirty="0"/>
          </a:p>
        </p:txBody>
      </p:sp>
      <p:grpSp>
        <p:nvGrpSpPr>
          <p:cNvPr id="9" name="Group 8"/>
          <p:cNvGrpSpPr/>
          <p:nvPr/>
        </p:nvGrpSpPr>
        <p:grpSpPr>
          <a:xfrm>
            <a:off x="3779912" y="2132856"/>
            <a:ext cx="1296144" cy="576064"/>
            <a:chOff x="3707904" y="2204864"/>
            <a:chExt cx="1296144" cy="576064"/>
          </a:xfrm>
        </p:grpSpPr>
        <p:pic>
          <p:nvPicPr>
            <p:cNvPr id="5" name="Picture 10" descr="http://t1.gstatic.com/images?q=tbn:bsdNXh2deU9GSM:http://www.drehscheibe-foren.de/foren/file.php%3F4,file%3D7540">
              <a:hlinkClick r:id="rId2"/>
            </p:cNvPr>
            <p:cNvPicPr>
              <a:picLocks noChangeAspect="1" noChangeArrowheads="1"/>
            </p:cNvPicPr>
            <p:nvPr/>
          </p:nvPicPr>
          <p:blipFill>
            <a:blip r:embed="rId3" cstate="print"/>
            <a:srcRect/>
            <a:stretch>
              <a:fillRect/>
            </a:stretch>
          </p:blipFill>
          <p:spPr bwMode="auto">
            <a:xfrm>
              <a:off x="4427984" y="2348880"/>
              <a:ext cx="468052" cy="374442"/>
            </a:xfrm>
            <a:prstGeom prst="rect">
              <a:avLst/>
            </a:prstGeom>
            <a:noFill/>
          </p:spPr>
        </p:pic>
        <p:pic>
          <p:nvPicPr>
            <p:cNvPr id="4" name="Picture 12" descr="http://t1.gstatic.com/images?q=tbn:ZCOBqbKYnzjJKM:http://www.ociowatch.com/wp-content/plugins/wp-o-matic/cache/9b6bf_Katy_la_oruga_1_en_illustrator_by_sergevirusx.png">
              <a:hlinkClick r:id="rId4"/>
            </p:cNvPr>
            <p:cNvPicPr>
              <a:picLocks noChangeAspect="1" noChangeArrowheads="1"/>
            </p:cNvPicPr>
            <p:nvPr/>
          </p:nvPicPr>
          <p:blipFill>
            <a:blip r:embed="rId5" cstate="print"/>
            <a:srcRect/>
            <a:stretch>
              <a:fillRect/>
            </a:stretch>
          </p:blipFill>
          <p:spPr bwMode="auto">
            <a:xfrm>
              <a:off x="4067944" y="2276872"/>
              <a:ext cx="360040" cy="415182"/>
            </a:xfrm>
            <a:prstGeom prst="rect">
              <a:avLst/>
            </a:prstGeom>
            <a:noFill/>
          </p:spPr>
        </p:pic>
        <p:pic>
          <p:nvPicPr>
            <p:cNvPr id="6" name="Picture 8" descr="http://t0.gstatic.com/images?q=tbn:l4agHywHn5WFCM:http://www.clker.com/cliparts/a/2/e/6/11949854331541477550caterpillar_david_wislon_01.svg.hi.png">
              <a:hlinkClick r:id="rId6"/>
            </p:cNvPr>
            <p:cNvPicPr>
              <a:picLocks noChangeAspect="1" noChangeArrowheads="1"/>
            </p:cNvPicPr>
            <p:nvPr/>
          </p:nvPicPr>
          <p:blipFill>
            <a:blip r:embed="rId7" cstate="print"/>
            <a:srcRect/>
            <a:stretch>
              <a:fillRect/>
            </a:stretch>
          </p:blipFill>
          <p:spPr bwMode="auto">
            <a:xfrm>
              <a:off x="4716016" y="2204864"/>
              <a:ext cx="288032" cy="370327"/>
            </a:xfrm>
            <a:prstGeom prst="rect">
              <a:avLst/>
            </a:prstGeom>
            <a:noFill/>
          </p:spPr>
        </p:pic>
        <p:pic>
          <p:nvPicPr>
            <p:cNvPr id="7" name="Picture 6" descr="caterpillar font">
              <a:hlinkClick r:id="rId8"/>
            </p:cNvPr>
            <p:cNvPicPr>
              <a:picLocks noChangeAspect="1" noChangeArrowheads="1"/>
            </p:cNvPicPr>
            <p:nvPr/>
          </p:nvPicPr>
          <p:blipFill>
            <a:blip r:embed="rId9" cstate="print"/>
            <a:srcRect/>
            <a:stretch>
              <a:fillRect/>
            </a:stretch>
          </p:blipFill>
          <p:spPr bwMode="auto">
            <a:xfrm>
              <a:off x="3707904" y="2348880"/>
              <a:ext cx="432048" cy="432048"/>
            </a:xfrm>
            <a:prstGeom prst="rect">
              <a:avLst/>
            </a:prstGeom>
            <a:noFill/>
          </p:spPr>
        </p:pic>
      </p:grpSp>
      <p:sp>
        <p:nvSpPr>
          <p:cNvPr id="12" name="Tekstvak 11"/>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4/22</a:t>
            </a:r>
            <a:endParaRPr lang="nl-NL" sz="2800" b="1" dirty="0"/>
          </a:p>
        </p:txBody>
      </p:sp>
      <p:sp>
        <p:nvSpPr>
          <p:cNvPr id="16" name="Half kader 15"/>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7" name="Half kader 16"/>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8" name="Half kader 17"/>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21" name="Tekstvak 20"/>
          <p:cNvSpPr txBox="1"/>
          <p:nvPr/>
        </p:nvSpPr>
        <p:spPr>
          <a:xfrm>
            <a:off x="467544" y="1167135"/>
            <a:ext cx="3168352" cy="461665"/>
          </a:xfrm>
          <a:prstGeom prst="rect">
            <a:avLst/>
          </a:prstGeom>
          <a:noFill/>
        </p:spPr>
        <p:txBody>
          <a:bodyPr wrap="square" rtlCol="0">
            <a:spAutoFit/>
          </a:bodyPr>
          <a:lstStyle/>
          <a:p>
            <a:r>
              <a:rPr lang="nl-NL" sz="2400" b="1" u="sng" dirty="0" smtClean="0">
                <a:solidFill>
                  <a:srgbClr val="00B050"/>
                </a:solidFill>
              </a:rPr>
              <a:t>Voorbeeldopgave (1/2)</a:t>
            </a:r>
          </a:p>
        </p:txBody>
      </p:sp>
      <p:grpSp>
        <p:nvGrpSpPr>
          <p:cNvPr id="19" name="Group 18"/>
          <p:cNvGrpSpPr/>
          <p:nvPr/>
        </p:nvGrpSpPr>
        <p:grpSpPr>
          <a:xfrm>
            <a:off x="7740352" y="188640"/>
            <a:ext cx="1152128" cy="1579241"/>
            <a:chOff x="2699792" y="4869160"/>
            <a:chExt cx="1152128" cy="1579241"/>
          </a:xfrm>
        </p:grpSpPr>
        <p:sp>
          <p:nvSpPr>
            <p:cNvPr id="20" name="TextBox 19"/>
            <p:cNvSpPr txBox="1"/>
            <p:nvPr/>
          </p:nvSpPr>
          <p:spPr>
            <a:xfrm>
              <a:off x="2915816" y="4869160"/>
              <a:ext cx="936104" cy="369332"/>
            </a:xfrm>
            <a:prstGeom prst="rect">
              <a:avLst/>
            </a:prstGeom>
            <a:noFill/>
          </p:spPr>
          <p:txBody>
            <a:bodyPr wrap="square" rtlCol="0">
              <a:spAutoFit/>
            </a:bodyPr>
            <a:lstStyle/>
            <a:p>
              <a:r>
                <a:rPr lang="nl-NL" dirty="0" smtClean="0"/>
                <a:t>Rogier</a:t>
              </a:r>
              <a:endParaRPr lang="nl-NL" dirty="0"/>
            </a:p>
          </p:txBody>
        </p:sp>
        <p:pic>
          <p:nvPicPr>
            <p:cNvPr id="22" name="Picture 12" descr="http://t1.gstatic.com/images?q=tbn:ZCOBqbKYnzjJKM:http://www.ociowatch.com/wp-content/plugins/wp-o-matic/cache/9b6bf_Katy_la_oruga_1_en_illustrator_by_sergevirusx.png">
              <a:hlinkClick r:id="rId4"/>
            </p:cNvPr>
            <p:cNvPicPr>
              <a:picLocks noChangeAspect="1" noChangeArrowheads="1"/>
            </p:cNvPicPr>
            <p:nvPr/>
          </p:nvPicPr>
          <p:blipFill>
            <a:blip r:embed="rId5" cstate="print"/>
            <a:srcRect/>
            <a:stretch>
              <a:fillRect/>
            </a:stretch>
          </p:blipFill>
          <p:spPr bwMode="auto">
            <a:xfrm>
              <a:off x="2699792" y="5229200"/>
              <a:ext cx="1057275" cy="1219201"/>
            </a:xfrm>
            <a:prstGeom prst="rect">
              <a:avLst/>
            </a:prstGeom>
            <a:noFill/>
          </p:spPr>
        </p:pic>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132857"/>
            <a:ext cx="8229600" cy="4392487"/>
          </a:xfrm>
        </p:spPr>
        <p:txBody>
          <a:bodyPr>
            <a:normAutofit/>
          </a:bodyPr>
          <a:lstStyle/>
          <a:p>
            <a:r>
              <a:rPr lang="nl-NL" sz="2000" dirty="0" smtClean="0"/>
              <a:t>Bij de beginsituatie hoort de kolommatrix </a:t>
            </a:r>
          </a:p>
          <a:p>
            <a:pPr>
              <a:buNone/>
            </a:pPr>
            <a:endParaRPr lang="nl-NL" sz="2000" dirty="0" smtClean="0"/>
          </a:p>
          <a:p>
            <a:r>
              <a:rPr lang="nl-NL" sz="2000" dirty="0" smtClean="0"/>
              <a:t>Met behulp van matrixvermenigvuldiging krijg je de populatie na één maand. Je berekent daartoe de matrix </a:t>
            </a:r>
            <a:r>
              <a:rPr lang="nl-NL" sz="2000" i="1" dirty="0" smtClean="0"/>
              <a:t>L </a:t>
            </a:r>
            <a:r>
              <a:rPr lang="nl-NL" sz="2800" i="1" baseline="20000" dirty="0" smtClean="0"/>
              <a:t>.</a:t>
            </a:r>
            <a:r>
              <a:rPr lang="nl-NL" sz="2000" i="1" dirty="0" smtClean="0"/>
              <a:t> P</a:t>
            </a:r>
            <a:r>
              <a:rPr lang="nl-NL" sz="2000" dirty="0" smtClean="0"/>
              <a:t>.</a:t>
            </a:r>
          </a:p>
          <a:p>
            <a:pPr>
              <a:buNone/>
            </a:pPr>
            <a:endParaRPr lang="nl-NL" sz="2000" dirty="0"/>
          </a:p>
          <a:p>
            <a:r>
              <a:rPr lang="nl-NL" sz="2000" dirty="0" smtClean="0"/>
              <a:t>Vervolgens krijg je de situatie:</a:t>
            </a:r>
          </a:p>
          <a:p>
            <a:pPr lvl="1"/>
            <a:r>
              <a:rPr lang="nl-NL" sz="1800" dirty="0" smtClean="0"/>
              <a:t>Na 2 maanden met L</a:t>
            </a:r>
            <a:r>
              <a:rPr lang="nl-NL" sz="1800" baseline="30000" dirty="0" smtClean="0"/>
              <a:t>2</a:t>
            </a:r>
            <a:r>
              <a:rPr lang="nl-NL" sz="1800" dirty="0" smtClean="0"/>
              <a:t> x P</a:t>
            </a:r>
          </a:p>
          <a:p>
            <a:pPr lvl="1"/>
            <a:r>
              <a:rPr lang="nl-NL" sz="1800" dirty="0" smtClean="0"/>
              <a:t>Na 3 maanden met L</a:t>
            </a:r>
            <a:r>
              <a:rPr lang="nl-NL" sz="1800" baseline="30000" dirty="0" smtClean="0"/>
              <a:t>3</a:t>
            </a:r>
            <a:r>
              <a:rPr lang="nl-NL" sz="1800" dirty="0" smtClean="0"/>
              <a:t> x P</a:t>
            </a:r>
          </a:p>
          <a:p>
            <a:pPr lvl="1"/>
            <a:r>
              <a:rPr lang="nl-NL" sz="1800" dirty="0" smtClean="0"/>
              <a:t>Na n maanden met L</a:t>
            </a:r>
            <a:r>
              <a:rPr lang="nl-NL" sz="1800" baseline="30000" dirty="0" smtClean="0"/>
              <a:t>n</a:t>
            </a:r>
            <a:r>
              <a:rPr lang="nl-NL" sz="1800" dirty="0" smtClean="0"/>
              <a:t> x P</a:t>
            </a:r>
          </a:p>
          <a:p>
            <a:pPr lvl="1"/>
            <a:endParaRPr lang="nl-NL" sz="1800" dirty="0" smtClean="0"/>
          </a:p>
          <a:p>
            <a:r>
              <a:rPr lang="nl-NL" sz="2000" dirty="0" smtClean="0"/>
              <a:t>Met de grafische rekenmachine snel te berekenen.</a:t>
            </a:r>
            <a:endParaRPr lang="nl-NL" sz="2000" dirty="0"/>
          </a:p>
        </p:txBody>
      </p:sp>
      <p:sp>
        <p:nvSpPr>
          <p:cNvPr id="61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nl-NL"/>
          </a:p>
        </p:txBody>
      </p:sp>
      <p:sp>
        <p:nvSpPr>
          <p:cNvPr id="6147" name="Rectangle 3"/>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endParaRPr>
          </a:p>
        </p:txBody>
      </p:sp>
      <p:sp>
        <p:nvSpPr>
          <p:cNvPr id="6150" name="Rectangle 6"/>
          <p:cNvSpPr>
            <a:spLocks noChangeArrowheads="1"/>
          </p:cNvSpPr>
          <p:nvPr/>
        </p:nvSpPr>
        <p:spPr bwMode="auto">
          <a:xfrm>
            <a:off x="0" y="942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endParaRPr>
          </a:p>
        </p:txBody>
      </p:sp>
      <p:sp>
        <p:nvSpPr>
          <p:cNvPr id="615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nl-NL"/>
          </a:p>
        </p:txBody>
      </p:sp>
      <p:sp>
        <p:nvSpPr>
          <p:cNvPr id="6153" name="Rectangle 9"/>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endParaRPr>
          </a:p>
        </p:txBody>
      </p:sp>
      <p:sp>
        <p:nvSpPr>
          <p:cNvPr id="6155"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nl-NL"/>
          </a:p>
        </p:txBody>
      </p:sp>
      <p:sp>
        <p:nvSpPr>
          <p:cNvPr id="6157"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nl-NL" dirty="0"/>
          </a:p>
        </p:txBody>
      </p:sp>
      <p:sp>
        <p:nvSpPr>
          <p:cNvPr id="6158" name="Rectangle 14"/>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endParaRPr>
          </a:p>
        </p:txBody>
      </p:sp>
      <p:grpSp>
        <p:nvGrpSpPr>
          <p:cNvPr id="32" name="Group 31"/>
          <p:cNvGrpSpPr/>
          <p:nvPr/>
        </p:nvGrpSpPr>
        <p:grpSpPr>
          <a:xfrm>
            <a:off x="4499992" y="3340596"/>
            <a:ext cx="3528392" cy="1944216"/>
            <a:chOff x="4139952" y="2996952"/>
            <a:chExt cx="3528392" cy="1944216"/>
          </a:xfrm>
        </p:grpSpPr>
        <p:cxnSp>
          <p:nvCxnSpPr>
            <p:cNvPr id="24" name="Straight Connector 23"/>
            <p:cNvCxnSpPr/>
            <p:nvPr/>
          </p:nvCxnSpPr>
          <p:spPr>
            <a:xfrm>
              <a:off x="4139952" y="3933056"/>
              <a:ext cx="3528392"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rot="5400000">
              <a:off x="5184068" y="3969060"/>
              <a:ext cx="1944216" cy="0"/>
            </a:xfrm>
            <a:prstGeom prst="line">
              <a:avLst/>
            </a:prstGeom>
          </p:spPr>
          <p:style>
            <a:lnRef idx="1">
              <a:schemeClr val="dk1"/>
            </a:lnRef>
            <a:fillRef idx="0">
              <a:schemeClr val="dk1"/>
            </a:fillRef>
            <a:effectRef idx="0">
              <a:schemeClr val="dk1"/>
            </a:effectRef>
            <a:fontRef idx="minor">
              <a:schemeClr val="tx1"/>
            </a:fontRef>
          </p:style>
        </p:cxnSp>
      </p:grpSp>
      <p:grpSp>
        <p:nvGrpSpPr>
          <p:cNvPr id="33" name="Group 32"/>
          <p:cNvGrpSpPr/>
          <p:nvPr/>
        </p:nvGrpSpPr>
        <p:grpSpPr>
          <a:xfrm>
            <a:off x="4455765" y="476672"/>
            <a:ext cx="1921628" cy="1080468"/>
            <a:chOff x="1259632" y="260648"/>
            <a:chExt cx="1921628" cy="1080468"/>
          </a:xfrm>
        </p:grpSpPr>
        <p:sp>
          <p:nvSpPr>
            <p:cNvPr id="20" name="TextBox 19"/>
            <p:cNvSpPr txBox="1"/>
            <p:nvPr/>
          </p:nvSpPr>
          <p:spPr>
            <a:xfrm>
              <a:off x="2605196" y="260648"/>
              <a:ext cx="576064" cy="369332"/>
            </a:xfrm>
            <a:prstGeom prst="rect">
              <a:avLst/>
            </a:prstGeom>
            <a:noFill/>
          </p:spPr>
          <p:txBody>
            <a:bodyPr wrap="square" rtlCol="0">
              <a:spAutoFit/>
            </a:bodyPr>
            <a:lstStyle/>
            <a:p>
              <a:r>
                <a:rPr lang="nl-NL" dirty="0" smtClean="0"/>
                <a:t>van</a:t>
              </a:r>
              <a:endParaRPr lang="nl-NL" dirty="0"/>
            </a:p>
          </p:txBody>
        </p:sp>
        <p:sp>
          <p:nvSpPr>
            <p:cNvPr id="21" name="TextBox 20"/>
            <p:cNvSpPr txBox="1"/>
            <p:nvPr/>
          </p:nvSpPr>
          <p:spPr>
            <a:xfrm>
              <a:off x="1259632" y="971784"/>
              <a:ext cx="648072" cy="369332"/>
            </a:xfrm>
            <a:prstGeom prst="rect">
              <a:avLst/>
            </a:prstGeom>
            <a:noFill/>
          </p:spPr>
          <p:txBody>
            <a:bodyPr wrap="square" rtlCol="0">
              <a:spAutoFit/>
            </a:bodyPr>
            <a:lstStyle/>
            <a:p>
              <a:r>
                <a:rPr lang="nl-NL" dirty="0" smtClean="0"/>
                <a:t>naar</a:t>
              </a:r>
              <a:endParaRPr lang="nl-NL" dirty="0"/>
            </a:p>
          </p:txBody>
        </p:sp>
      </p:grpSp>
      <p:sp>
        <p:nvSpPr>
          <p:cNvPr id="5123" name="Rectangle 3"/>
          <p:cNvSpPr>
            <a:spLocks noChangeArrowheads="1"/>
          </p:cNvSpPr>
          <p:nvPr/>
        </p:nvSpPr>
        <p:spPr bwMode="auto">
          <a:xfrm>
            <a:off x="0" y="942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endParaRPr>
          </a:p>
        </p:txBody>
      </p:sp>
      <p:sp>
        <p:nvSpPr>
          <p:cNvPr id="512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nl-NL"/>
          </a:p>
        </p:txBody>
      </p:sp>
      <p:sp>
        <p:nvSpPr>
          <p:cNvPr id="5126" name="Rectangle 6"/>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endParaRPr>
          </a:p>
        </p:txBody>
      </p:sp>
      <p:sp>
        <p:nvSpPr>
          <p:cNvPr id="512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nl-NL" dirty="0"/>
          </a:p>
        </p:txBody>
      </p:sp>
      <p:sp>
        <p:nvSpPr>
          <p:cNvPr id="5129" name="Rectangle 9"/>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endParaRPr>
          </a:p>
        </p:txBody>
      </p:sp>
      <p:sp>
        <p:nvSpPr>
          <p:cNvPr id="5131"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nl-NL"/>
          </a:p>
        </p:txBody>
      </p:sp>
      <p:sp>
        <p:nvSpPr>
          <p:cNvPr id="31" name="Tekstvak 30"/>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5/22</a:t>
            </a:r>
            <a:endParaRPr lang="nl-NL" sz="2800" b="1" dirty="0"/>
          </a:p>
        </p:txBody>
      </p:sp>
      <p:sp>
        <p:nvSpPr>
          <p:cNvPr id="34" name="Half kader 33"/>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36" name="Half kader 35"/>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37" name="Half kader 36"/>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pic>
        <p:nvPicPr>
          <p:cNvPr id="1028" name="Picture 4"/>
          <p:cNvPicPr>
            <a:picLocks noChangeAspect="1" noChangeArrowheads="1"/>
          </p:cNvPicPr>
          <p:nvPr/>
        </p:nvPicPr>
        <p:blipFill>
          <a:blip r:embed="rId2" cstate="print"/>
          <a:srcRect/>
          <a:stretch>
            <a:fillRect/>
          </a:stretch>
        </p:blipFill>
        <p:spPr bwMode="auto">
          <a:xfrm>
            <a:off x="5031829" y="836712"/>
            <a:ext cx="2276475" cy="952500"/>
          </a:xfrm>
          <a:prstGeom prst="rect">
            <a:avLst/>
          </a:prstGeom>
          <a:noFill/>
          <a:ln w="9525">
            <a:noFill/>
            <a:miter lim="800000"/>
            <a:headEnd/>
            <a:tailEnd/>
          </a:ln>
        </p:spPr>
      </p:pic>
      <p:pic>
        <p:nvPicPr>
          <p:cNvPr id="1029" name="Picture 5"/>
          <p:cNvPicPr>
            <a:picLocks noChangeAspect="1" noChangeArrowheads="1"/>
          </p:cNvPicPr>
          <p:nvPr/>
        </p:nvPicPr>
        <p:blipFill>
          <a:blip r:embed="rId2" cstate="print"/>
          <a:srcRect/>
          <a:stretch>
            <a:fillRect/>
          </a:stretch>
        </p:blipFill>
        <p:spPr bwMode="auto">
          <a:xfrm>
            <a:off x="4211960" y="4348708"/>
            <a:ext cx="2276475" cy="952500"/>
          </a:xfrm>
          <a:prstGeom prst="rect">
            <a:avLst/>
          </a:prstGeom>
          <a:noFill/>
          <a:ln w="9525">
            <a:noFill/>
            <a:miter lim="800000"/>
            <a:headEnd/>
            <a:tailEnd/>
          </a:ln>
        </p:spPr>
      </p:pic>
      <p:pic>
        <p:nvPicPr>
          <p:cNvPr id="1030" name="Picture 6"/>
          <p:cNvPicPr>
            <a:picLocks noChangeAspect="1" noChangeArrowheads="1"/>
          </p:cNvPicPr>
          <p:nvPr/>
        </p:nvPicPr>
        <p:blipFill>
          <a:blip r:embed="rId3" cstate="print"/>
          <a:srcRect/>
          <a:stretch>
            <a:fillRect/>
          </a:stretch>
        </p:blipFill>
        <p:spPr bwMode="auto">
          <a:xfrm>
            <a:off x="5292080" y="2001038"/>
            <a:ext cx="1104900" cy="704850"/>
          </a:xfrm>
          <a:prstGeom prst="rect">
            <a:avLst/>
          </a:prstGeom>
          <a:noFill/>
          <a:ln w="9525">
            <a:noFill/>
            <a:miter lim="800000"/>
            <a:headEnd/>
            <a:tailEnd/>
          </a:ln>
        </p:spPr>
      </p:pic>
      <p:pic>
        <p:nvPicPr>
          <p:cNvPr id="1031" name="Picture 7"/>
          <p:cNvPicPr>
            <a:picLocks noChangeAspect="1" noChangeArrowheads="1"/>
          </p:cNvPicPr>
          <p:nvPr/>
        </p:nvPicPr>
        <p:blipFill>
          <a:blip r:embed="rId4" cstate="print"/>
          <a:srcRect/>
          <a:stretch>
            <a:fillRect/>
          </a:stretch>
        </p:blipFill>
        <p:spPr bwMode="auto">
          <a:xfrm>
            <a:off x="6619756" y="3556620"/>
            <a:ext cx="1123950" cy="657225"/>
          </a:xfrm>
          <a:prstGeom prst="rect">
            <a:avLst/>
          </a:prstGeom>
          <a:noFill/>
          <a:ln w="9525">
            <a:noFill/>
            <a:miter lim="800000"/>
            <a:headEnd/>
            <a:tailEnd/>
          </a:ln>
        </p:spPr>
      </p:pic>
      <p:pic>
        <p:nvPicPr>
          <p:cNvPr id="1033" name="Picture 9"/>
          <p:cNvPicPr>
            <a:picLocks noChangeAspect="1" noChangeArrowheads="1"/>
          </p:cNvPicPr>
          <p:nvPr/>
        </p:nvPicPr>
        <p:blipFill>
          <a:blip r:embed="rId5" cstate="print"/>
          <a:srcRect/>
          <a:stretch>
            <a:fillRect/>
          </a:stretch>
        </p:blipFill>
        <p:spPr bwMode="auto">
          <a:xfrm>
            <a:off x="6635522" y="4564732"/>
            <a:ext cx="1476375" cy="638175"/>
          </a:xfrm>
          <a:prstGeom prst="rect">
            <a:avLst/>
          </a:prstGeom>
          <a:noFill/>
          <a:ln w="9525">
            <a:noFill/>
            <a:miter lim="800000"/>
            <a:headEnd/>
            <a:tailEnd/>
          </a:ln>
        </p:spPr>
      </p:pic>
      <p:sp>
        <p:nvSpPr>
          <p:cNvPr id="38" name="Tekstvak 37"/>
          <p:cNvSpPr txBox="1"/>
          <p:nvPr/>
        </p:nvSpPr>
        <p:spPr>
          <a:xfrm>
            <a:off x="467544" y="1167135"/>
            <a:ext cx="3168352" cy="461665"/>
          </a:xfrm>
          <a:prstGeom prst="rect">
            <a:avLst/>
          </a:prstGeom>
          <a:noFill/>
        </p:spPr>
        <p:txBody>
          <a:bodyPr wrap="square" rtlCol="0">
            <a:spAutoFit/>
          </a:bodyPr>
          <a:lstStyle/>
          <a:p>
            <a:r>
              <a:rPr lang="nl-NL" sz="2400" b="1" u="sng" dirty="0" smtClean="0">
                <a:solidFill>
                  <a:srgbClr val="00B050"/>
                </a:solidFill>
              </a:rPr>
              <a:t>Voorbeeldopgave (2/2)</a:t>
            </a:r>
          </a:p>
        </p:txBody>
      </p:sp>
      <p:grpSp>
        <p:nvGrpSpPr>
          <p:cNvPr id="39" name="Group 38"/>
          <p:cNvGrpSpPr/>
          <p:nvPr/>
        </p:nvGrpSpPr>
        <p:grpSpPr>
          <a:xfrm>
            <a:off x="7740352" y="188640"/>
            <a:ext cx="1152128" cy="1579241"/>
            <a:chOff x="2699792" y="4869160"/>
            <a:chExt cx="1152128" cy="1579241"/>
          </a:xfrm>
        </p:grpSpPr>
        <p:sp>
          <p:nvSpPr>
            <p:cNvPr id="40" name="TextBox 39"/>
            <p:cNvSpPr txBox="1"/>
            <p:nvPr/>
          </p:nvSpPr>
          <p:spPr>
            <a:xfrm>
              <a:off x="2915816" y="4869160"/>
              <a:ext cx="936104" cy="369332"/>
            </a:xfrm>
            <a:prstGeom prst="rect">
              <a:avLst/>
            </a:prstGeom>
            <a:noFill/>
          </p:spPr>
          <p:txBody>
            <a:bodyPr wrap="square" rtlCol="0">
              <a:spAutoFit/>
            </a:bodyPr>
            <a:lstStyle/>
            <a:p>
              <a:r>
                <a:rPr lang="nl-NL" dirty="0" smtClean="0"/>
                <a:t>Rogier</a:t>
              </a:r>
              <a:endParaRPr lang="nl-NL" dirty="0"/>
            </a:p>
          </p:txBody>
        </p:sp>
        <p:pic>
          <p:nvPicPr>
            <p:cNvPr id="41" name="Picture 12" descr="http://t1.gstatic.com/images?q=tbn:ZCOBqbKYnzjJKM:http://www.ociowatch.com/wp-content/plugins/wp-o-matic/cache/9b6bf_Katy_la_oruga_1_en_illustrator_by_sergevirusx.png">
              <a:hlinkClick r:id="rId6"/>
            </p:cNvPr>
            <p:cNvPicPr>
              <a:picLocks noChangeAspect="1" noChangeArrowheads="1"/>
            </p:cNvPicPr>
            <p:nvPr/>
          </p:nvPicPr>
          <p:blipFill>
            <a:blip r:embed="rId7" cstate="print"/>
            <a:srcRect/>
            <a:stretch>
              <a:fillRect/>
            </a:stretch>
          </p:blipFill>
          <p:spPr bwMode="auto">
            <a:xfrm>
              <a:off x="2699792" y="5229200"/>
              <a:ext cx="1057275" cy="1219201"/>
            </a:xfrm>
            <a:prstGeom prst="rect">
              <a:avLst/>
            </a:prstGeom>
            <a:noFill/>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ep 11"/>
          <p:cNvGrpSpPr/>
          <p:nvPr/>
        </p:nvGrpSpPr>
        <p:grpSpPr>
          <a:xfrm>
            <a:off x="7668344" y="260648"/>
            <a:ext cx="1224136" cy="1512168"/>
            <a:chOff x="7668344" y="260648"/>
            <a:chExt cx="1224136" cy="1512168"/>
          </a:xfrm>
        </p:grpSpPr>
        <p:pic>
          <p:nvPicPr>
            <p:cNvPr id="13" name="Picture 6" descr="caterpillar font">
              <a:hlinkClick r:id="rId2"/>
            </p:cNvPr>
            <p:cNvPicPr>
              <a:picLocks noChangeAspect="1" noChangeArrowheads="1"/>
            </p:cNvPicPr>
            <p:nvPr/>
          </p:nvPicPr>
          <p:blipFill>
            <a:blip r:embed="rId3" cstate="print"/>
            <a:srcRect/>
            <a:stretch>
              <a:fillRect/>
            </a:stretch>
          </p:blipFill>
          <p:spPr bwMode="auto">
            <a:xfrm>
              <a:off x="7668344" y="548680"/>
              <a:ext cx="1224135" cy="1224136"/>
            </a:xfrm>
            <a:prstGeom prst="rect">
              <a:avLst/>
            </a:prstGeom>
            <a:noFill/>
          </p:spPr>
        </p:pic>
        <p:sp>
          <p:nvSpPr>
            <p:cNvPr id="14" name="TextBox 4"/>
            <p:cNvSpPr txBox="1"/>
            <p:nvPr/>
          </p:nvSpPr>
          <p:spPr>
            <a:xfrm>
              <a:off x="7668344" y="260648"/>
              <a:ext cx="1224136" cy="369332"/>
            </a:xfrm>
            <a:prstGeom prst="rect">
              <a:avLst/>
            </a:prstGeom>
            <a:noFill/>
          </p:spPr>
          <p:txBody>
            <a:bodyPr wrap="square" rtlCol="0">
              <a:spAutoFit/>
            </a:bodyPr>
            <a:lstStyle/>
            <a:p>
              <a:r>
                <a:rPr lang="nl-NL" dirty="0" smtClean="0"/>
                <a:t>Sébastien</a:t>
              </a:r>
              <a:endParaRPr lang="nl-NL" dirty="0"/>
            </a:p>
          </p:txBody>
        </p:sp>
      </p:grpSp>
      <p:sp>
        <p:nvSpPr>
          <p:cNvPr id="7" name="TextBox 6"/>
          <p:cNvSpPr txBox="1"/>
          <p:nvPr/>
        </p:nvSpPr>
        <p:spPr>
          <a:xfrm>
            <a:off x="827584" y="908720"/>
            <a:ext cx="7128792" cy="769441"/>
          </a:xfrm>
          <a:prstGeom prst="rect">
            <a:avLst/>
          </a:prstGeom>
          <a:noFill/>
        </p:spPr>
        <p:txBody>
          <a:bodyPr wrap="square" rtlCol="0">
            <a:spAutoFit/>
          </a:bodyPr>
          <a:lstStyle/>
          <a:p>
            <a:r>
              <a:rPr lang="nl-NL" sz="4400" dirty="0" smtClean="0">
                <a:latin typeface="Algerian" pitchFamily="82" charset="0"/>
              </a:rPr>
              <a:t>Grafisch rekenmachine</a:t>
            </a:r>
            <a:endParaRPr lang="nl-NL" sz="4400" dirty="0">
              <a:latin typeface="Algerian" pitchFamily="82" charset="0"/>
            </a:endParaRPr>
          </a:p>
        </p:txBody>
      </p:sp>
      <p:sp>
        <p:nvSpPr>
          <p:cNvPr id="8" name="Tekstvak 7"/>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6/22</a:t>
            </a:r>
            <a:endParaRPr lang="nl-NL" sz="2800" b="1" dirty="0"/>
          </a:p>
        </p:txBody>
      </p:sp>
      <p:pic>
        <p:nvPicPr>
          <p:cNvPr id="1028" name="Picture 4">
            <a:hlinkClick r:id="rId4" action="ppaction://hlinkfile"/>
          </p:cNvPr>
          <p:cNvPicPr>
            <a:picLocks noChangeAspect="1" noChangeArrowheads="1"/>
          </p:cNvPicPr>
          <p:nvPr/>
        </p:nvPicPr>
        <p:blipFill>
          <a:blip r:embed="rId5" cstate="print"/>
          <a:srcRect/>
          <a:stretch>
            <a:fillRect/>
          </a:stretch>
        </p:blipFill>
        <p:spPr bwMode="auto">
          <a:xfrm>
            <a:off x="2267744" y="2708920"/>
            <a:ext cx="4714875" cy="3000375"/>
          </a:xfrm>
          <a:prstGeom prst="rect">
            <a:avLst/>
          </a:prstGeom>
          <a:noFill/>
          <a:ln w="9525">
            <a:noFill/>
            <a:miter lim="800000"/>
            <a:headEnd/>
            <a:tailEnd/>
          </a:ln>
        </p:spPr>
      </p:pic>
      <p:sp>
        <p:nvSpPr>
          <p:cNvPr id="9" name="Half kader 8"/>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0" name="Half kader 9"/>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1" name="Half kader 10"/>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err="1" smtClean="0">
                <a:latin typeface="Algerian" pitchFamily="82" charset="0"/>
              </a:rPr>
              <a:t>Populus</a:t>
            </a:r>
            <a:endParaRPr lang="nl-NL" dirty="0">
              <a:latin typeface="Algerian" pitchFamily="82" charset="0"/>
            </a:endParaRPr>
          </a:p>
        </p:txBody>
      </p:sp>
      <p:sp>
        <p:nvSpPr>
          <p:cNvPr id="4" name="TextBox 3"/>
          <p:cNvSpPr txBox="1"/>
          <p:nvPr/>
        </p:nvSpPr>
        <p:spPr>
          <a:xfrm>
            <a:off x="3923928" y="1196752"/>
            <a:ext cx="1224136" cy="400110"/>
          </a:xfrm>
          <a:prstGeom prst="rect">
            <a:avLst/>
          </a:prstGeom>
          <a:noFill/>
        </p:spPr>
        <p:txBody>
          <a:bodyPr wrap="square" rtlCol="0">
            <a:spAutoFit/>
          </a:bodyPr>
          <a:lstStyle/>
          <a:p>
            <a:r>
              <a:rPr lang="nl-NL" sz="2000" dirty="0" smtClean="0"/>
              <a:t>Computer</a:t>
            </a:r>
            <a:endParaRPr lang="nl-NL" sz="2000" dirty="0"/>
          </a:p>
        </p:txBody>
      </p:sp>
      <p:grpSp>
        <p:nvGrpSpPr>
          <p:cNvPr id="5" name="Group 4"/>
          <p:cNvGrpSpPr/>
          <p:nvPr/>
        </p:nvGrpSpPr>
        <p:grpSpPr>
          <a:xfrm>
            <a:off x="7668344" y="260648"/>
            <a:ext cx="1152128" cy="1501900"/>
            <a:chOff x="5940152" y="2852936"/>
            <a:chExt cx="1152128" cy="1501900"/>
          </a:xfrm>
        </p:grpSpPr>
        <p:pic>
          <p:nvPicPr>
            <p:cNvPr id="6" name="Picture 8" descr="http://t0.gstatic.com/images?q=tbn:l4agHywHn5WFCM:http://www.clker.com/cliparts/a/2/e/6/11949854331541477550caterpillar_david_wislon_01.svg.hi.png">
              <a:hlinkClick r:id="rId2"/>
            </p:cNvPr>
            <p:cNvPicPr>
              <a:picLocks noChangeAspect="1" noChangeArrowheads="1"/>
            </p:cNvPicPr>
            <p:nvPr/>
          </p:nvPicPr>
          <p:blipFill>
            <a:blip r:embed="rId3" cstate="print"/>
            <a:srcRect/>
            <a:stretch>
              <a:fillRect/>
            </a:stretch>
          </p:blipFill>
          <p:spPr bwMode="auto">
            <a:xfrm>
              <a:off x="5940152" y="3068960"/>
              <a:ext cx="1000125" cy="1285876"/>
            </a:xfrm>
            <a:prstGeom prst="rect">
              <a:avLst/>
            </a:prstGeom>
            <a:noFill/>
          </p:spPr>
        </p:pic>
        <p:sp>
          <p:nvSpPr>
            <p:cNvPr id="7" name="TextBox 6"/>
            <p:cNvSpPr txBox="1"/>
            <p:nvPr/>
          </p:nvSpPr>
          <p:spPr>
            <a:xfrm>
              <a:off x="6156176" y="2852936"/>
              <a:ext cx="936104" cy="369332"/>
            </a:xfrm>
            <a:prstGeom prst="rect">
              <a:avLst/>
            </a:prstGeom>
            <a:noFill/>
          </p:spPr>
          <p:txBody>
            <a:bodyPr wrap="square" rtlCol="0">
              <a:spAutoFit/>
            </a:bodyPr>
            <a:lstStyle/>
            <a:p>
              <a:r>
                <a:rPr lang="nl-NL" dirty="0" smtClean="0"/>
                <a:t>Arnold</a:t>
              </a:r>
              <a:endParaRPr lang="nl-NL" dirty="0"/>
            </a:p>
          </p:txBody>
        </p:sp>
      </p:grpSp>
      <p:pic>
        <p:nvPicPr>
          <p:cNvPr id="8" name="Picture 2" descr="http://www.cbs.umn.edu/populus/Images/final-populushead.gif">
            <a:hlinkClick r:id="rId4" action="ppaction://hlinkfile"/>
          </p:cNvPr>
          <p:cNvPicPr>
            <a:picLocks noChangeAspect="1" noChangeArrowheads="1"/>
          </p:cNvPicPr>
          <p:nvPr/>
        </p:nvPicPr>
        <p:blipFill>
          <a:blip r:embed="rId5" cstate="print"/>
          <a:srcRect/>
          <a:stretch>
            <a:fillRect/>
          </a:stretch>
        </p:blipFill>
        <p:spPr bwMode="auto">
          <a:xfrm>
            <a:off x="1475656" y="2276872"/>
            <a:ext cx="6191250" cy="1428750"/>
          </a:xfrm>
          <a:prstGeom prst="rect">
            <a:avLst/>
          </a:prstGeom>
          <a:noFill/>
        </p:spPr>
      </p:pic>
      <p:sp>
        <p:nvSpPr>
          <p:cNvPr id="9" name="Tekstvak 8"/>
          <p:cNvSpPr txBox="1"/>
          <p:nvPr/>
        </p:nvSpPr>
        <p:spPr>
          <a:xfrm>
            <a:off x="0" y="0"/>
            <a:ext cx="1187624"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sz="2800" b="1" dirty="0" smtClean="0"/>
              <a:t>7/22</a:t>
            </a:r>
            <a:endParaRPr lang="nl-NL" sz="2800" b="1" dirty="0"/>
          </a:p>
        </p:txBody>
      </p:sp>
      <p:sp>
        <p:nvSpPr>
          <p:cNvPr id="10" name="Half kader 9"/>
          <p:cNvSpPr/>
          <p:nvPr/>
        </p:nvSpPr>
        <p:spPr>
          <a:xfrm rot="5400000">
            <a:off x="8279904" y="0"/>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1" name="Half kader 10"/>
          <p:cNvSpPr/>
          <p:nvPr/>
        </p:nvSpPr>
        <p:spPr>
          <a:xfrm rot="10800000">
            <a:off x="8279904"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
        <p:nvSpPr>
          <p:cNvPr id="12" name="Half kader 11"/>
          <p:cNvSpPr/>
          <p:nvPr/>
        </p:nvSpPr>
        <p:spPr>
          <a:xfrm rot="16200000">
            <a:off x="0" y="5993904"/>
            <a:ext cx="864096" cy="864096"/>
          </a:xfrm>
          <a:prstGeom prst="halfFram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1143</Words>
  <Application>Microsoft Office PowerPoint</Application>
  <PresentationFormat>Diavoorstelling (4:3)</PresentationFormat>
  <Paragraphs>249</Paragraphs>
  <Slides>24</Slides>
  <Notes>1</Notes>
  <HiddenSlides>0</HiddenSlides>
  <MMClips>2</MMClips>
  <ScaleCrop>false</ScaleCrop>
  <HeadingPairs>
    <vt:vector size="6" baseType="variant">
      <vt:variant>
        <vt:lpstr>Thema</vt:lpstr>
      </vt:variant>
      <vt:variant>
        <vt:i4>1</vt:i4>
      </vt:variant>
      <vt:variant>
        <vt:lpstr>Ingesloten OLE-bronprogramma's</vt:lpstr>
      </vt:variant>
      <vt:variant>
        <vt:i4>1</vt:i4>
      </vt:variant>
      <vt:variant>
        <vt:lpstr>Diatitels</vt:lpstr>
      </vt:variant>
      <vt:variant>
        <vt:i4>24</vt:i4>
      </vt:variant>
    </vt:vector>
  </HeadingPairs>
  <TitlesOfParts>
    <vt:vector size="26" baseType="lpstr">
      <vt:lpstr>Office-thema</vt:lpstr>
      <vt:lpstr>Bitmapafbeelding</vt:lpstr>
      <vt:lpstr>Lesliematrix</vt:lpstr>
      <vt:lpstr>Wie is Leslie?</vt:lpstr>
      <vt:lpstr>Programma</vt:lpstr>
      <vt:lpstr>Inleiding</vt:lpstr>
      <vt:lpstr>Nieuwe ontwikkelingen</vt:lpstr>
      <vt:lpstr>Bovenbouw VWO</vt:lpstr>
      <vt:lpstr>Dia 7</vt:lpstr>
      <vt:lpstr>Dia 8</vt:lpstr>
      <vt:lpstr>Populus</vt:lpstr>
      <vt:lpstr>Dia 10</vt:lpstr>
      <vt:lpstr>Evenwichtssituatie</vt:lpstr>
      <vt:lpstr>Uitproduct</vt:lpstr>
      <vt:lpstr>Parallellepipedum</vt:lpstr>
      <vt:lpstr>Determinant</vt:lpstr>
      <vt:lpstr>Eigenwaarden en -vectoren</vt:lpstr>
      <vt:lpstr>Dia 16</vt:lpstr>
      <vt:lpstr>Dia 17</vt:lpstr>
      <vt:lpstr>Dia 18</vt:lpstr>
      <vt:lpstr>Gebruik en toepassingen</vt:lpstr>
      <vt:lpstr>Dia 20</vt:lpstr>
      <vt:lpstr>Dia 21</vt:lpstr>
      <vt:lpstr>Dia 22</vt:lpstr>
      <vt:lpstr>Dia 23</vt:lpstr>
      <vt:lpstr>Dia 24</vt:lpstr>
    </vt:vector>
  </TitlesOfParts>
  <Company>Hogeschool van Amsterdam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Lesliematrix</dc:title>
  <dc:creator>prince03</dc:creator>
  <cp:lastModifiedBy>Sébastien</cp:lastModifiedBy>
  <cp:revision>115</cp:revision>
  <dcterms:created xsi:type="dcterms:W3CDTF">2010-09-23T16:10:18Z</dcterms:created>
  <dcterms:modified xsi:type="dcterms:W3CDTF">2010-09-30T21:05:54Z</dcterms:modified>
</cp:coreProperties>
</file>